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888" r:id="rId2"/>
    <p:sldMasterId id="2147483917" r:id="rId3"/>
    <p:sldMasterId id="2147483923" r:id="rId4"/>
    <p:sldMasterId id="2147483961" r:id="rId5"/>
    <p:sldMasterId id="2147483996" r:id="rId6"/>
    <p:sldMasterId id="2147484074" r:id="rId7"/>
    <p:sldMasterId id="2147484087" r:id="rId8"/>
    <p:sldMasterId id="2147484102" r:id="rId9"/>
  </p:sldMasterIdLst>
  <p:notesMasterIdLst>
    <p:notesMasterId r:id="rId40"/>
  </p:notesMasterIdLst>
  <p:handoutMasterIdLst>
    <p:handoutMasterId r:id="rId41"/>
  </p:handoutMasterIdLst>
  <p:sldIdLst>
    <p:sldId id="442" r:id="rId10"/>
    <p:sldId id="738" r:id="rId11"/>
    <p:sldId id="736" r:id="rId12"/>
    <p:sldId id="674" r:id="rId13"/>
    <p:sldId id="755" r:id="rId14"/>
    <p:sldId id="617" r:id="rId15"/>
    <p:sldId id="619" r:id="rId16"/>
    <p:sldId id="609" r:id="rId17"/>
    <p:sldId id="670" r:id="rId18"/>
    <p:sldId id="712" r:id="rId19"/>
    <p:sldId id="706" r:id="rId20"/>
    <p:sldId id="746" r:id="rId21"/>
    <p:sldId id="747" r:id="rId22"/>
    <p:sldId id="748" r:id="rId23"/>
    <p:sldId id="749" r:id="rId24"/>
    <p:sldId id="750" r:id="rId25"/>
    <p:sldId id="751" r:id="rId26"/>
    <p:sldId id="752" r:id="rId27"/>
    <p:sldId id="753" r:id="rId28"/>
    <p:sldId id="704" r:id="rId29"/>
    <p:sldId id="737" r:id="rId30"/>
    <p:sldId id="696" r:id="rId31"/>
    <p:sldId id="697" r:id="rId32"/>
    <p:sldId id="698" r:id="rId33"/>
    <p:sldId id="699" r:id="rId34"/>
    <p:sldId id="742" r:id="rId35"/>
    <p:sldId id="756" r:id="rId36"/>
    <p:sldId id="744" r:id="rId37"/>
    <p:sldId id="745" r:id="rId38"/>
    <p:sldId id="754" r:id="rId3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3333FF"/>
    <a:srgbClr val="530B69"/>
    <a:srgbClr val="28288D"/>
    <a:srgbClr val="3E1B8D"/>
    <a:srgbClr val="11466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36" autoAdjust="0"/>
    <p:restoredTop sz="85429" autoAdjust="0"/>
  </p:normalViewPr>
  <p:slideViewPr>
    <p:cSldViewPr snapToGrid="0">
      <p:cViewPr>
        <p:scale>
          <a:sx n="73" d="100"/>
          <a:sy n="73" d="100"/>
        </p:scale>
        <p:origin x="-906" y="54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5288"/>
    </p:cViewPr>
  </p:sorterViewPr>
  <p:notesViewPr>
    <p:cSldViewPr snapToGrid="0">
      <p:cViewPr varScale="1">
        <p:scale>
          <a:sx n="42" d="100"/>
          <a:sy n="42" d="100"/>
        </p:scale>
        <p:origin x="-212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E3C6685-A968-463B-8DBD-4F6EA6DDC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4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B335D543-FF64-4DDE-B845-60EC83541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44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Never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Rarely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Never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Sometimes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Rarely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5087B-EF8B-48E8-AC2D-E368E00A9A78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7 sub-domains were selected to represent three higher level PROMIS domains, Mental Health, Physical Health, and Social Health. The short forms of different lengths, 4, 6, and 8 items, were designed to provide incrementally more precision and coverage for clinical populations.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331D1-A6EE-4DC2-A51A-65EECAF1DE7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143F1-3C3D-42B9-A0DD-48807444AC9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Likely item: I get tired when I run a marathon (T)</a:t>
            </a:r>
          </a:p>
          <a:p>
            <a:r>
              <a:rPr lang="en-US" smtClean="0">
                <a:latin typeface="Arial" charset="0"/>
              </a:rPr>
              <a:t>Unlikely item: I get tired when I get out of bed (T)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E8CAE-9531-4219-B67A-3625EC00E28C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5D543-FF64-4DDE-B845-60EC835414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52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C24BC-BB54-4065-914E-8264ABEEDC5F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E1FEB-C007-4237-BDCE-2EC401387460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026C803-F4C8-468A-8970-3D95FD6BBE39}" type="slidenum">
              <a:rPr lang="en-US" sz="1200" smtClean="0"/>
              <a:pPr>
                <a:defRPr/>
              </a:pPr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46BD0-BEC7-4C8A-98DF-6F4B951200E1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AE9B9-13EA-4C32-97A3-4FF691D75CD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FF78F5E-1F0A-423A-A863-7F08527A968B}" type="slidenum">
              <a:rPr lang="en-US" smtClean="0">
                <a:solidFill>
                  <a:srgbClr val="000000"/>
                </a:solidFill>
              </a:rPr>
              <a:pPr defTabSz="912813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A701C-E8A5-4FE6-A1AD-6CF9E0A2CB2E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Sometimes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38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34147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D24FFC-AAB2-4FFB-BBD2-D34FB3482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CB42328-DAF9-40C0-AC1B-1BD617C8E424}" type="datetimeFigureOut">
              <a:rPr lang="en-US"/>
              <a:pPr>
                <a:defRPr/>
              </a:pPr>
              <a:t>7/18/2011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3861077-1D4B-4668-ACD9-93D67345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E532167-A139-4786-8B05-ABCA71115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2A85F5-7BDA-46BE-AE94-47B385F6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fld id="{54607706-D5C4-499D-8FDF-D18DE9B89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5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8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11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12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2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8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0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7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10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1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3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50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7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08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74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6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64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84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70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0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0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0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0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8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7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8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51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76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5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4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8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62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93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0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5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6C89-EAD6-420B-932B-6097521B3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7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7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A2678-1608-4A02-90AC-D9CFC458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3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1FD472D-BA23-4F86-8336-6D6A6E561758}" type="datetimeFigureOut">
              <a:rPr lang="en-US"/>
              <a:pPr>
                <a:defRPr/>
              </a:pPr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2836466-A51F-420A-9C46-C52D92A2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7086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C0C0C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51575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800" b="0">
                <a:solidFill>
                  <a:srgbClr val="DDDDDD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1EA721A-2047-4A70-9D88-6F5F40DAA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95" r:id="rId2"/>
    <p:sldLayoutId id="214748410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433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389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464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CEF462-B9AA-427F-AA48-3191C526955C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promi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" y="157163"/>
            <a:ext cx="8959850" cy="20494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Health-Related Quality of Life </a:t>
            </a:r>
            <a:b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 Outcome Studies </a:t>
            </a:r>
            <a:b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04875" y="5248275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86100" y="56007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24275" y="56388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55245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71750" y="539115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3096" name="TextBox 16"/>
          <p:cNvSpPr txBox="1">
            <a:spLocks noChangeArrowheads="1"/>
          </p:cNvSpPr>
          <p:nvPr/>
        </p:nvSpPr>
        <p:spPr bwMode="auto">
          <a:xfrm>
            <a:off x="222250" y="2378075"/>
            <a:ext cx="8748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FFFF00"/>
                </a:solidFill>
              </a:rPr>
              <a:t>Ron D. Hays, Ph.D</a:t>
            </a:r>
          </a:p>
          <a:p>
            <a:pPr algn="ctr"/>
            <a:r>
              <a:rPr lang="en-US" sz="2800" b="0">
                <a:solidFill>
                  <a:srgbClr val="FFFF00"/>
                </a:solidFill>
              </a:rPr>
              <a:t>UCLA Division of General Internal Medicine &amp;        Health Services Research</a:t>
            </a:r>
          </a:p>
          <a:p>
            <a:pPr algn="ctr"/>
            <a:r>
              <a:rPr lang="en-US" sz="2800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73097" name="TextBox 1"/>
          <p:cNvSpPr txBox="1">
            <a:spLocks noChangeArrowheads="1"/>
          </p:cNvSpPr>
          <p:nvPr/>
        </p:nvSpPr>
        <p:spPr bwMode="auto">
          <a:xfrm>
            <a:off x="222250" y="4029075"/>
            <a:ext cx="8578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FF00"/>
                </a:solidFill>
              </a:rPr>
              <a:t>GCRC Summer Session</a:t>
            </a:r>
            <a:endParaRPr lang="en-US" sz="2800" b="0" dirty="0">
              <a:solidFill>
                <a:srgbClr val="FFFF00"/>
              </a:solidFill>
            </a:endParaRPr>
          </a:p>
          <a:p>
            <a:pPr algn="ctr"/>
            <a:r>
              <a:rPr lang="en-US" sz="2800" b="0" dirty="0" smtClean="0">
                <a:solidFill>
                  <a:srgbClr val="FFFF00"/>
                </a:solidFill>
              </a:rPr>
              <a:t>July 18, 2011 (8:00-9:00 </a:t>
            </a:r>
            <a:r>
              <a:rPr lang="en-US" sz="2800" b="0" dirty="0">
                <a:solidFill>
                  <a:srgbClr val="FFFF00"/>
                </a:solidFill>
              </a:rPr>
              <a:t>am)</a:t>
            </a:r>
          </a:p>
          <a:p>
            <a:pPr algn="ctr"/>
            <a:r>
              <a:rPr lang="en-US" sz="2800" b="0" dirty="0">
                <a:solidFill>
                  <a:srgbClr val="FFFF00"/>
                </a:solidFill>
              </a:rPr>
              <a:t>1</a:t>
            </a:r>
            <a:r>
              <a:rPr lang="en-US" sz="2800" b="0" baseline="30000" dirty="0">
                <a:solidFill>
                  <a:srgbClr val="FFFF00"/>
                </a:solidFill>
              </a:rPr>
              <a:t>st</a:t>
            </a:r>
            <a:r>
              <a:rPr lang="en-US" sz="2800" b="0" dirty="0">
                <a:solidFill>
                  <a:srgbClr val="FFFF00"/>
                </a:solidFill>
              </a:rPr>
              <a:t> floor Conference Room 1357, UCLA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38" name="Group 2"/>
          <p:cNvGraphicFramePr>
            <a:graphicFrameLocks noGrp="1"/>
          </p:cNvGraphicFramePr>
          <p:nvPr/>
        </p:nvGraphicFramePr>
        <p:xfrm>
          <a:off x="533400" y="2165350"/>
          <a:ext cx="8229600" cy="518048"/>
        </p:xfrm>
        <a:graphic>
          <a:graphicData uri="http://schemas.openxmlformats.org/drawingml/2006/table">
            <a:tbl>
              <a:tblPr/>
              <a:tblGrid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2" name="Rectangle 84"/>
          <p:cNvSpPr>
            <a:spLocks noChangeArrowheads="1"/>
          </p:cNvSpPr>
          <p:nvPr/>
        </p:nvSpPr>
        <p:spPr bwMode="auto">
          <a:xfrm>
            <a:off x="533400" y="2927350"/>
            <a:ext cx="8229600" cy="609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</a:rPr>
              <a:t>Physical Functioning Item Bank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609600" y="3416300"/>
            <a:ext cx="8077200" cy="838200"/>
            <a:chOff x="384" y="2324"/>
            <a:chExt cx="5088" cy="528"/>
          </a:xfrm>
        </p:grpSpPr>
        <p:sp>
          <p:nvSpPr>
            <p:cNvPr id="279707" name="Rectangle 86"/>
            <p:cNvSpPr>
              <a:spLocks noChangeArrowheads="1"/>
            </p:cNvSpPr>
            <p:nvPr/>
          </p:nvSpPr>
          <p:spPr bwMode="auto">
            <a:xfrm>
              <a:off x="384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79708" name="Line 87"/>
            <p:cNvSpPr>
              <a:spLocks noChangeShapeType="1"/>
            </p:cNvSpPr>
            <p:nvPr/>
          </p:nvSpPr>
          <p:spPr bwMode="auto">
            <a:xfrm flipV="1">
              <a:off x="576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09" name="Rectangle 88"/>
            <p:cNvSpPr>
              <a:spLocks noChangeArrowheads="1"/>
            </p:cNvSpPr>
            <p:nvPr/>
          </p:nvSpPr>
          <p:spPr bwMode="auto">
            <a:xfrm>
              <a:off x="912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79710" name="Line 89"/>
            <p:cNvSpPr>
              <a:spLocks noChangeShapeType="1"/>
            </p:cNvSpPr>
            <p:nvPr/>
          </p:nvSpPr>
          <p:spPr bwMode="auto">
            <a:xfrm flipV="1">
              <a:off x="1104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1" name="Rectangle 90"/>
            <p:cNvSpPr>
              <a:spLocks noChangeArrowheads="1"/>
            </p:cNvSpPr>
            <p:nvPr/>
          </p:nvSpPr>
          <p:spPr bwMode="auto">
            <a:xfrm>
              <a:off x="1440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79712" name="Line 91"/>
            <p:cNvSpPr>
              <a:spLocks noChangeShapeType="1"/>
            </p:cNvSpPr>
            <p:nvPr/>
          </p:nvSpPr>
          <p:spPr bwMode="auto">
            <a:xfrm flipV="1">
              <a:off x="1632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3" name="Rectangle 92"/>
            <p:cNvSpPr>
              <a:spLocks noChangeArrowheads="1"/>
            </p:cNvSpPr>
            <p:nvPr/>
          </p:nvSpPr>
          <p:spPr bwMode="auto">
            <a:xfrm>
              <a:off x="1968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279714" name="Line 93"/>
            <p:cNvSpPr>
              <a:spLocks noChangeShapeType="1"/>
            </p:cNvSpPr>
            <p:nvPr/>
          </p:nvSpPr>
          <p:spPr bwMode="auto">
            <a:xfrm flipV="1">
              <a:off x="2160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5" name="Rectangle 94"/>
            <p:cNvSpPr>
              <a:spLocks noChangeArrowheads="1"/>
            </p:cNvSpPr>
            <p:nvPr/>
          </p:nvSpPr>
          <p:spPr bwMode="auto">
            <a:xfrm>
              <a:off x="2496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279716" name="Line 95"/>
            <p:cNvSpPr>
              <a:spLocks noChangeShapeType="1"/>
            </p:cNvSpPr>
            <p:nvPr/>
          </p:nvSpPr>
          <p:spPr bwMode="auto">
            <a:xfrm flipV="1">
              <a:off x="2688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7" name="Rectangle 96"/>
            <p:cNvSpPr>
              <a:spLocks noChangeArrowheads="1"/>
            </p:cNvSpPr>
            <p:nvPr/>
          </p:nvSpPr>
          <p:spPr bwMode="auto">
            <a:xfrm>
              <a:off x="2976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279718" name="Line 97"/>
            <p:cNvSpPr>
              <a:spLocks noChangeShapeType="1"/>
            </p:cNvSpPr>
            <p:nvPr/>
          </p:nvSpPr>
          <p:spPr bwMode="auto">
            <a:xfrm flipV="1">
              <a:off x="3168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9" name="Rectangle 98"/>
            <p:cNvSpPr>
              <a:spLocks noChangeArrowheads="1"/>
            </p:cNvSpPr>
            <p:nvPr/>
          </p:nvSpPr>
          <p:spPr bwMode="auto">
            <a:xfrm>
              <a:off x="3504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279720" name="Line 99"/>
            <p:cNvSpPr>
              <a:spLocks noChangeShapeType="1"/>
            </p:cNvSpPr>
            <p:nvPr/>
          </p:nvSpPr>
          <p:spPr bwMode="auto">
            <a:xfrm flipV="1">
              <a:off x="3696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21" name="Rectangle 100"/>
            <p:cNvSpPr>
              <a:spLocks noChangeArrowheads="1"/>
            </p:cNvSpPr>
            <p:nvPr/>
          </p:nvSpPr>
          <p:spPr bwMode="auto">
            <a:xfrm>
              <a:off x="4032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279722" name="Line 101"/>
            <p:cNvSpPr>
              <a:spLocks noChangeShapeType="1"/>
            </p:cNvSpPr>
            <p:nvPr/>
          </p:nvSpPr>
          <p:spPr bwMode="auto">
            <a:xfrm flipV="1">
              <a:off x="4224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23" name="Rectangle 102"/>
            <p:cNvSpPr>
              <a:spLocks noChangeArrowheads="1"/>
            </p:cNvSpPr>
            <p:nvPr/>
          </p:nvSpPr>
          <p:spPr bwMode="auto">
            <a:xfrm>
              <a:off x="4560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279724" name="Line 103"/>
            <p:cNvSpPr>
              <a:spLocks noChangeShapeType="1"/>
            </p:cNvSpPr>
            <p:nvPr/>
          </p:nvSpPr>
          <p:spPr bwMode="auto">
            <a:xfrm flipV="1">
              <a:off x="4752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25" name="Rectangle 104"/>
            <p:cNvSpPr>
              <a:spLocks noChangeArrowheads="1"/>
            </p:cNvSpPr>
            <p:nvPr/>
          </p:nvSpPr>
          <p:spPr bwMode="auto">
            <a:xfrm>
              <a:off x="5088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i="1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79726" name="Line 105"/>
            <p:cNvSpPr>
              <a:spLocks noChangeShapeType="1"/>
            </p:cNvSpPr>
            <p:nvPr/>
          </p:nvSpPr>
          <p:spPr bwMode="auto">
            <a:xfrm flipV="1">
              <a:off x="5280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54" name="Group 113"/>
          <p:cNvGrpSpPr>
            <a:grpSpLocks/>
          </p:cNvGrpSpPr>
          <p:nvPr/>
        </p:nvGrpSpPr>
        <p:grpSpPr bwMode="auto">
          <a:xfrm>
            <a:off x="533400" y="1755775"/>
            <a:ext cx="8229600" cy="638175"/>
            <a:chOff x="336" y="1106"/>
            <a:chExt cx="5184" cy="402"/>
          </a:xfrm>
        </p:grpSpPr>
        <p:sp>
          <p:nvSpPr>
            <p:cNvPr id="279695" name="Line 114"/>
            <p:cNvSpPr>
              <a:spLocks noChangeShapeType="1"/>
            </p:cNvSpPr>
            <p:nvPr/>
          </p:nvSpPr>
          <p:spPr bwMode="auto">
            <a:xfrm>
              <a:off x="336" y="1508"/>
              <a:ext cx="518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696" name="Rectangle 115"/>
            <p:cNvSpPr>
              <a:spLocks noChangeArrowheads="1"/>
            </p:cNvSpPr>
            <p:nvPr/>
          </p:nvSpPr>
          <p:spPr bwMode="auto">
            <a:xfrm>
              <a:off x="528" y="1143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697" name="Rectangle 116"/>
            <p:cNvSpPr>
              <a:spLocks noChangeArrowheads="1"/>
            </p:cNvSpPr>
            <p:nvPr/>
          </p:nvSpPr>
          <p:spPr bwMode="auto">
            <a:xfrm>
              <a:off x="2640" y="1143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66FF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698" name="Rectangle 117"/>
            <p:cNvSpPr>
              <a:spLocks noChangeArrowheads="1"/>
            </p:cNvSpPr>
            <p:nvPr/>
          </p:nvSpPr>
          <p:spPr bwMode="auto">
            <a:xfrm>
              <a:off x="4656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CC00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699" name="Rectangle 118"/>
            <p:cNvSpPr>
              <a:spLocks noChangeArrowheads="1"/>
            </p:cNvSpPr>
            <p:nvPr/>
          </p:nvSpPr>
          <p:spPr bwMode="auto">
            <a:xfrm>
              <a:off x="4464" y="1114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0" name="Rectangle 119"/>
            <p:cNvSpPr>
              <a:spLocks noChangeArrowheads="1"/>
            </p:cNvSpPr>
            <p:nvPr/>
          </p:nvSpPr>
          <p:spPr bwMode="auto">
            <a:xfrm>
              <a:off x="3888" y="1106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99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1" name="Rectangle 120"/>
            <p:cNvSpPr>
              <a:spLocks noChangeArrowheads="1"/>
            </p:cNvSpPr>
            <p:nvPr/>
          </p:nvSpPr>
          <p:spPr bwMode="auto">
            <a:xfrm>
              <a:off x="1344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66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2" name="Rectangle 121"/>
            <p:cNvSpPr>
              <a:spLocks noChangeArrowheads="1"/>
            </p:cNvSpPr>
            <p:nvPr/>
          </p:nvSpPr>
          <p:spPr bwMode="auto">
            <a:xfrm>
              <a:off x="924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3" name="Rectangle 122"/>
            <p:cNvSpPr>
              <a:spLocks noChangeArrowheads="1"/>
            </p:cNvSpPr>
            <p:nvPr/>
          </p:nvSpPr>
          <p:spPr bwMode="auto">
            <a:xfrm>
              <a:off x="3084" y="1106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4" name="Rectangle 123"/>
            <p:cNvSpPr>
              <a:spLocks noChangeArrowheads="1"/>
            </p:cNvSpPr>
            <p:nvPr/>
          </p:nvSpPr>
          <p:spPr bwMode="auto">
            <a:xfrm>
              <a:off x="3420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CC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5" name="Rectangle 124"/>
            <p:cNvSpPr>
              <a:spLocks noChangeArrowheads="1"/>
            </p:cNvSpPr>
            <p:nvPr/>
          </p:nvSpPr>
          <p:spPr bwMode="auto">
            <a:xfrm>
              <a:off x="1980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FF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6" name="Rectangle 125"/>
            <p:cNvSpPr>
              <a:spLocks noChangeArrowheads="1"/>
            </p:cNvSpPr>
            <p:nvPr/>
          </p:nvSpPr>
          <p:spPr bwMode="auto">
            <a:xfrm>
              <a:off x="1836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CC"/>
                  </a:solidFill>
                  <a:sym typeface="Webdings" pitchFamily="18" charset="2"/>
                </a:rPr>
                <a:t></a:t>
              </a:r>
            </a:p>
          </p:txBody>
        </p:sp>
      </p:grpSp>
      <p:sp>
        <p:nvSpPr>
          <p:cNvPr id="15409" name="Text Box 127"/>
          <p:cNvSpPr txBox="1">
            <a:spLocks noChangeArrowheads="1"/>
          </p:cNvSpPr>
          <p:nvPr/>
        </p:nvSpPr>
        <p:spPr bwMode="auto">
          <a:xfrm>
            <a:off x="4191000" y="244157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+mj-lt"/>
              </a:rPr>
              <a:t>50</a:t>
            </a:r>
          </a:p>
        </p:txBody>
      </p:sp>
      <p:sp>
        <p:nvSpPr>
          <p:cNvPr id="15411" name="Text Box 129"/>
          <p:cNvSpPr txBox="1">
            <a:spLocks noChangeArrowheads="1"/>
          </p:cNvSpPr>
          <p:nvPr/>
        </p:nvSpPr>
        <p:spPr bwMode="auto">
          <a:xfrm>
            <a:off x="457200" y="4418013"/>
            <a:ext cx="8686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get in and out of bed?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stand without losing your balance for 1 minute?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walk from one room to another?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walk a block on flat ground?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run or jog for two miles?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Are you able to run five miles?</a:t>
            </a:r>
          </a:p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79688" name="Group 48"/>
          <p:cNvGrpSpPr>
            <a:grpSpLocks/>
          </p:cNvGrpSpPr>
          <p:nvPr/>
        </p:nvGrpSpPr>
        <p:grpSpPr bwMode="auto">
          <a:xfrm>
            <a:off x="381000" y="155575"/>
            <a:ext cx="8597900" cy="1673225"/>
            <a:chOff x="381000" y="155575"/>
            <a:chExt cx="8597578" cy="1673225"/>
          </a:xfrm>
        </p:grpSpPr>
        <p:pic>
          <p:nvPicPr>
            <p:cNvPr id="279689" name="Picture 87" descr="oldm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55575"/>
              <a:ext cx="1179513" cy="167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0" name="Picture 88" descr="MTS2025_175c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155575"/>
              <a:ext cx="1133475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1" name="Picture 89" descr="ElderlyWalking_15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2450" y="231775"/>
              <a:ext cx="1527175" cy="152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2" name="Picture 90" descr="Walker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8000" y="155575"/>
              <a:ext cx="1069975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3" name="Picture 91" descr="girlJogging"/>
            <p:cNvPicPr>
              <a:picLocks noChangeAspect="1" noChangeArrowheads="1"/>
            </p:cNvPicPr>
            <p:nvPr/>
          </p:nvPicPr>
          <p:blipFill>
            <a:blip r:embed="rId8"/>
            <a:srcRect l="3595" t="3200" r="3595" b="3200"/>
            <a:stretch>
              <a:fillRect/>
            </a:stretch>
          </p:blipFill>
          <p:spPr bwMode="auto">
            <a:xfrm>
              <a:off x="6019800" y="231775"/>
              <a:ext cx="136207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4" name="Picture 70" descr="http://www.newslose.com/wp-content/uploads/2007/06/high_school_track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43800" y="228600"/>
              <a:ext cx="143477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79640" name="Object 88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66" name="Photo Editor Photo" r:id="rId10" imgW="7430537" imgH="619211" progId="">
                  <p:embed/>
                </p:oleObj>
              </mc:Choice>
              <mc:Fallback>
                <p:oleObj name="Photo Editor Photo" r:id="rId10" imgW="7430537" imgH="619211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2" grpId="0" animBg="1"/>
      <p:bldP spid="15409" grpId="0"/>
      <p:bldP spid="15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Computerized Adaptive Testing (CAT)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Select questions based on a person’s response to previously administered questions.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Iteratively estimate a person’s location on a domain (e.g., fatigue, depressive symptoms)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Administer most informative items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Desired level of precision can be obtained using the minimal possible number of questions.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Reliability and SEM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z-score  (mean = 0 and SD = 1)</a:t>
            </a:r>
          </a:p>
          <a:p>
            <a:r>
              <a:rPr lang="en-US" dirty="0"/>
              <a:t>T-score = (z-score * 10) + 50</a:t>
            </a:r>
          </a:p>
          <a:p>
            <a:pPr lvl="1"/>
            <a:r>
              <a:rPr lang="en-US" dirty="0" smtClean="0"/>
              <a:t>Reliability = 1 – SEM</a:t>
            </a:r>
            <a:r>
              <a:rPr lang="en-US" baseline="30000" dirty="0" smtClean="0"/>
              <a:t>2 </a:t>
            </a:r>
            <a:r>
              <a:rPr lang="en-US" dirty="0" smtClean="0"/>
              <a:t>(for z-scores)</a:t>
            </a:r>
          </a:p>
          <a:p>
            <a:pPr lvl="1">
              <a:buFontTx/>
              <a:buNone/>
            </a:pPr>
            <a:r>
              <a:rPr lang="en-US" dirty="0" smtClean="0"/>
              <a:t>	= 0.91 (when SEM = 0.30)</a:t>
            </a:r>
          </a:p>
          <a:p>
            <a:pPr lvl="1">
              <a:buFontTx/>
              <a:buNone/>
            </a:pPr>
            <a:r>
              <a:rPr lang="en-US" dirty="0" smtClean="0"/>
              <a:t>	= 0.90 (when SEM = 0.32)</a:t>
            </a:r>
            <a:endParaRPr lang="en-US" baseline="30000" dirty="0" smtClean="0"/>
          </a:p>
          <a:p>
            <a:r>
              <a:rPr lang="en-US" dirty="0" smtClean="0"/>
              <a:t>With 0.90 reliability</a:t>
            </a:r>
          </a:p>
          <a:p>
            <a:pPr lvl="1"/>
            <a:r>
              <a:rPr lang="en-US" dirty="0"/>
              <a:t>95% Confidence Interval for score at mean</a:t>
            </a:r>
          </a:p>
          <a:p>
            <a:pPr lvl="2"/>
            <a:r>
              <a:rPr lang="en-US" dirty="0"/>
              <a:t>z-score:    - 0.62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 0.62</a:t>
            </a:r>
          </a:p>
          <a:p>
            <a:pPr lvl="2"/>
            <a:r>
              <a:rPr lang="en-US"/>
              <a:t>T-score:    </a:t>
            </a:r>
            <a:r>
              <a:rPr lang="en-US" smtClean="0"/>
              <a:t>43.8  </a:t>
            </a:r>
            <a:r>
              <a:rPr lang="en-US">
                <a:sym typeface="Wingdings" pitchFamily="2" charset="2"/>
              </a:rPr>
              <a:t>   56.2</a:t>
            </a:r>
          </a:p>
          <a:p>
            <a:r>
              <a:rPr lang="en-US" dirty="0" smtClean="0">
                <a:hlinkClick r:id="rId3"/>
              </a:rPr>
              <a:t>www.nihpromis.org</a:t>
            </a: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   </a:t>
            </a:r>
            <a:r>
              <a:rPr lang="en-US" sz="4000" i="1" dirty="0" smtClean="0"/>
              <a:t>Health-Related Quality of Life is …</a:t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   </a:t>
            </a:r>
            <a:r>
              <a:rPr lang="en-US" sz="3600" dirty="0" smtClean="0"/>
              <a:t>What you can </a:t>
            </a:r>
            <a:r>
              <a:rPr lang="en-US" sz="3600" u="sng" dirty="0" smtClean="0"/>
              <a:t>do</a:t>
            </a:r>
            <a:r>
              <a:rPr lang="en-US" sz="3600" dirty="0" smtClean="0"/>
              <a:t>.                             </a:t>
            </a: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837488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u="sng" dirty="0" smtClean="0"/>
              <a:t>Functioning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Self-care 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Role 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Social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2400" b="1" u="sng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600" dirty="0" smtClean="0"/>
              <a:t>How you </a:t>
            </a:r>
            <a:r>
              <a:rPr lang="en-US" sz="3600" u="sng" dirty="0" smtClean="0"/>
              <a:t>feel</a:t>
            </a:r>
            <a:r>
              <a:rPr lang="en-US" sz="3600" dirty="0" smtClean="0"/>
              <a:t> about your life.</a:t>
            </a:r>
            <a:endParaRPr lang="en-US" sz="3600" b="1" u="sng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u="sng" dirty="0" smtClean="0"/>
              <a:t>Well-being 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Emotional well-being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Pain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 smtClean="0"/>
              <a:t>Energy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33" name="Rectangle 2"/>
          <p:cNvSpPr>
            <a:spLocks noChangeArrowheads="1"/>
          </p:cNvSpPr>
          <p:nvPr/>
        </p:nvSpPr>
        <p:spPr bwMode="auto">
          <a:xfrm>
            <a:off x="527050" y="88900"/>
            <a:ext cx="82423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 assessments can achieve higher precision than fixed forms</a:t>
            </a:r>
          </a:p>
        </p:txBody>
      </p:sp>
      <p:sp>
        <p:nvSpPr>
          <p:cNvPr id="264234" name="Text Box 3"/>
          <p:cNvSpPr txBox="1">
            <a:spLocks noChangeArrowheads="1"/>
          </p:cNvSpPr>
          <p:nvPr/>
        </p:nvSpPr>
        <p:spPr bwMode="auto">
          <a:xfrm>
            <a:off x="504825" y="6427788"/>
            <a:ext cx="469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Rose et al, J Clin Epidemiol 2007 (accepted)</a:t>
            </a:r>
          </a:p>
        </p:txBody>
      </p:sp>
      <p:sp>
        <p:nvSpPr>
          <p:cNvPr id="264235" name="Rectangle 4"/>
          <p:cNvSpPr>
            <a:spLocks noChangeArrowheads="1"/>
          </p:cNvSpPr>
          <p:nvPr/>
        </p:nvSpPr>
        <p:spPr bwMode="auto">
          <a:xfrm>
            <a:off x="493713" y="1231900"/>
            <a:ext cx="8296275" cy="562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64236" name="Text Box 5"/>
          <p:cNvSpPr txBox="1">
            <a:spLocks noChangeArrowheads="1"/>
          </p:cNvSpPr>
          <p:nvPr/>
        </p:nvSpPr>
        <p:spPr bwMode="auto">
          <a:xfrm>
            <a:off x="7802563" y="3144838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solidFill>
                  <a:srgbClr val="000000"/>
                </a:solidFill>
              </a:rPr>
              <a:t>SE = </a:t>
            </a:r>
            <a:r>
              <a:rPr lang="de-DE" sz="1200" dirty="0" smtClean="0">
                <a:solidFill>
                  <a:srgbClr val="000000"/>
                </a:solidFill>
              </a:rPr>
              <a:t>3.2</a:t>
            </a:r>
            <a:r>
              <a:rPr lang="de-DE" sz="1200" dirty="0">
                <a:solidFill>
                  <a:srgbClr val="000000"/>
                </a:solidFill>
              </a:rPr>
              <a:t/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i="1" dirty="0">
                <a:solidFill>
                  <a:srgbClr val="000000"/>
                </a:solidFill>
              </a:rPr>
              <a:t>rel = 0.90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264237" name="Text Box 6"/>
          <p:cNvSpPr txBox="1">
            <a:spLocks noChangeArrowheads="1"/>
          </p:cNvSpPr>
          <p:nvPr/>
        </p:nvSpPr>
        <p:spPr bwMode="auto">
          <a:xfrm>
            <a:off x="7802563" y="3805238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0">
                <a:solidFill>
                  <a:srgbClr val="000000"/>
                </a:solidFill>
              </a:rPr>
              <a:t>SE = </a:t>
            </a:r>
            <a:r>
              <a:rPr lang="de-DE" sz="1000" b="0" smtClean="0">
                <a:solidFill>
                  <a:srgbClr val="000000"/>
                </a:solidFill>
              </a:rPr>
              <a:t>2.2</a:t>
            </a:r>
            <a:r>
              <a:rPr lang="de-DE" sz="1000" b="0">
                <a:solidFill>
                  <a:srgbClr val="000000"/>
                </a:solidFill>
              </a:rPr>
              <a:t/>
            </a:r>
            <a:br>
              <a:rPr lang="de-DE" sz="1000" b="0">
                <a:solidFill>
                  <a:srgbClr val="000000"/>
                </a:solidFill>
              </a:rPr>
            </a:br>
            <a:r>
              <a:rPr lang="de-DE" sz="1000" b="0" i="1">
                <a:solidFill>
                  <a:srgbClr val="000000"/>
                </a:solidFill>
              </a:rPr>
              <a:t>rel = 0.95</a:t>
            </a:r>
            <a:endParaRPr lang="en-US" sz="1000" b="0" i="1" dirty="0">
              <a:solidFill>
                <a:srgbClr val="000000"/>
              </a:solidFill>
            </a:endParaRPr>
          </a:p>
        </p:txBody>
      </p:sp>
      <p:grpSp>
        <p:nvGrpSpPr>
          <p:cNvPr id="264238" name="Group 7"/>
          <p:cNvGrpSpPr>
            <a:grpSpLocks/>
          </p:cNvGrpSpPr>
          <p:nvPr/>
        </p:nvGrpSpPr>
        <p:grpSpPr bwMode="auto">
          <a:xfrm>
            <a:off x="292100" y="1206500"/>
            <a:ext cx="7626350" cy="5589588"/>
            <a:chOff x="572" y="768"/>
            <a:chExt cx="4804" cy="3521"/>
          </a:xfrm>
        </p:grpSpPr>
        <p:graphicFrame>
          <p:nvGraphicFramePr>
            <p:cNvPr id="264232" name="Object 40"/>
            <p:cNvGraphicFramePr>
              <a:graphicFrameLocks noChangeAspect="1"/>
            </p:cNvGraphicFramePr>
            <p:nvPr/>
          </p:nvGraphicFramePr>
          <p:xfrm>
            <a:off x="910" y="772"/>
            <a:ext cx="4346" cy="3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258" name="Chart" r:id="rId4" imgW="6305702" imgH="3705149" progId="Excel.Sheet.8">
                    <p:embed/>
                  </p:oleObj>
                </mc:Choice>
                <mc:Fallback>
                  <p:oleObj name="Chart" r:id="rId4" imgW="6305702" imgH="3705149" progId="Excel.Sheet.8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506" r="1311"/>
                        <a:stretch>
                          <a:fillRect/>
                        </a:stretch>
                      </p:blipFill>
                      <p:spPr bwMode="auto">
                        <a:xfrm>
                          <a:off x="910" y="772"/>
                          <a:ext cx="4346" cy="30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253" name="Text Box 9"/>
            <p:cNvSpPr txBox="1">
              <a:spLocks noChangeArrowheads="1"/>
            </p:cNvSpPr>
            <p:nvPr/>
          </p:nvSpPr>
          <p:spPr bwMode="auto">
            <a:xfrm>
              <a:off x="3942" y="1762"/>
              <a:ext cx="1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SF-36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4" name="Text Box 10"/>
            <p:cNvSpPr txBox="1">
              <a:spLocks noChangeArrowheads="1"/>
            </p:cNvSpPr>
            <p:nvPr/>
          </p:nvSpPr>
          <p:spPr bwMode="auto">
            <a:xfrm>
              <a:off x="2236" y="2730"/>
              <a:ext cx="1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CAT 10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5" name="Text Box 11"/>
            <p:cNvSpPr txBox="1">
              <a:spLocks noChangeArrowheads="1"/>
            </p:cNvSpPr>
            <p:nvPr/>
          </p:nvSpPr>
          <p:spPr bwMode="auto">
            <a:xfrm>
              <a:off x="3837" y="2816"/>
              <a:ext cx="15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Full Item Bank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6" name="Text Box 12"/>
            <p:cNvSpPr txBox="1">
              <a:spLocks noChangeArrowheads="1"/>
            </p:cNvSpPr>
            <p:nvPr/>
          </p:nvSpPr>
          <p:spPr bwMode="auto">
            <a:xfrm>
              <a:off x="1064" y="768"/>
              <a:ext cx="27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measurement precision (standard error)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7" name="Text Box 13"/>
            <p:cNvSpPr txBox="1">
              <a:spLocks noChangeArrowheads="1"/>
            </p:cNvSpPr>
            <p:nvPr/>
          </p:nvSpPr>
          <p:spPr bwMode="auto">
            <a:xfrm>
              <a:off x="2331" y="3748"/>
              <a:ext cx="13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100" b="0">
                  <a:solidFill>
                    <a:srgbClr val="000000"/>
                  </a:solidFill>
                </a:rPr>
                <a:t>normed theta values</a:t>
              </a:r>
              <a:endParaRPr lang="en-US" sz="1100" b="0">
                <a:solidFill>
                  <a:srgbClr val="000000"/>
                </a:solidFill>
              </a:endParaRPr>
            </a:p>
          </p:txBody>
        </p:sp>
        <p:sp>
          <p:nvSpPr>
            <p:cNvPr id="264258" name="Text Box 14"/>
            <p:cNvSpPr txBox="1">
              <a:spLocks noChangeArrowheads="1"/>
            </p:cNvSpPr>
            <p:nvPr/>
          </p:nvSpPr>
          <p:spPr bwMode="auto">
            <a:xfrm>
              <a:off x="1985" y="2229"/>
              <a:ext cx="1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HAQ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9" name="Text Box 15"/>
            <p:cNvSpPr txBox="1">
              <a:spLocks noChangeArrowheads="1"/>
            </p:cNvSpPr>
            <p:nvPr/>
          </p:nvSpPr>
          <p:spPr bwMode="auto">
            <a:xfrm>
              <a:off x="2774" y="1352"/>
              <a:ext cx="8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SF-12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grpSp>
          <p:nvGrpSpPr>
            <p:cNvPr id="264260" name="Group 16"/>
            <p:cNvGrpSpPr>
              <a:grpSpLocks/>
            </p:cNvGrpSpPr>
            <p:nvPr/>
          </p:nvGrpSpPr>
          <p:grpSpPr bwMode="auto">
            <a:xfrm>
              <a:off x="1023" y="2141"/>
              <a:ext cx="4191" cy="423"/>
              <a:chOff x="1023" y="2141"/>
              <a:chExt cx="4800" cy="423"/>
            </a:xfrm>
          </p:grpSpPr>
          <p:sp>
            <p:nvSpPr>
              <p:cNvPr id="501777" name="Line 17"/>
              <p:cNvSpPr>
                <a:spLocks noChangeShapeType="1"/>
              </p:cNvSpPr>
              <p:nvPr/>
            </p:nvSpPr>
            <p:spPr bwMode="auto">
              <a:xfrm>
                <a:off x="1023" y="2141"/>
                <a:ext cx="4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78" name="Line 18"/>
              <p:cNvSpPr>
                <a:spLocks noChangeShapeType="1"/>
              </p:cNvSpPr>
              <p:nvPr/>
            </p:nvSpPr>
            <p:spPr bwMode="auto">
              <a:xfrm>
                <a:off x="1023" y="2564"/>
                <a:ext cx="4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4261" name="Group 19"/>
            <p:cNvGrpSpPr>
              <a:grpSpLocks/>
            </p:cNvGrpSpPr>
            <p:nvPr/>
          </p:nvGrpSpPr>
          <p:grpSpPr bwMode="auto">
            <a:xfrm>
              <a:off x="3097" y="3324"/>
              <a:ext cx="1056" cy="126"/>
              <a:chOff x="2880" y="3696"/>
              <a:chExt cx="816" cy="96"/>
            </a:xfrm>
          </p:grpSpPr>
          <p:sp>
            <p:nvSpPr>
              <p:cNvPr id="501780" name="Line 20"/>
              <p:cNvSpPr>
                <a:spLocks noChangeShapeType="1"/>
              </p:cNvSpPr>
              <p:nvPr/>
            </p:nvSpPr>
            <p:spPr bwMode="auto">
              <a:xfrm>
                <a:off x="2880" y="3744"/>
                <a:ext cx="816" cy="0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1" name="Line 21"/>
              <p:cNvSpPr>
                <a:spLocks noChangeShapeType="1"/>
              </p:cNvSpPr>
              <p:nvPr/>
            </p:nvSpPr>
            <p:spPr bwMode="auto">
              <a:xfrm>
                <a:off x="2880" y="369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2" name="Line 22"/>
              <p:cNvSpPr>
                <a:spLocks noChangeShapeType="1"/>
              </p:cNvSpPr>
              <p:nvPr/>
            </p:nvSpPr>
            <p:spPr bwMode="auto">
              <a:xfrm>
                <a:off x="3696" y="369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4262" name="Text Box 23"/>
            <p:cNvSpPr txBox="1">
              <a:spLocks noChangeArrowheads="1"/>
            </p:cNvSpPr>
            <p:nvPr/>
          </p:nvSpPr>
          <p:spPr bwMode="auto">
            <a:xfrm>
              <a:off x="3258" y="3237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000" b="0">
                  <a:solidFill>
                    <a:srgbClr val="000000"/>
                  </a:solidFill>
                </a:rPr>
                <a:t>representative</a:t>
              </a:r>
              <a:br>
                <a:rPr lang="de-DE" sz="1000" b="0">
                  <a:solidFill>
                    <a:srgbClr val="000000"/>
                  </a:solidFill>
                </a:rPr>
              </a:br>
              <a:r>
                <a:rPr lang="de-DE" sz="1000" b="0">
                  <a:solidFill>
                    <a:srgbClr val="000000"/>
                  </a:solidFill>
                </a:rPr>
                <a:t>sample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grpSp>
          <p:nvGrpSpPr>
            <p:cNvPr id="264263" name="Group 24"/>
            <p:cNvGrpSpPr>
              <a:grpSpLocks/>
            </p:cNvGrpSpPr>
            <p:nvPr/>
          </p:nvGrpSpPr>
          <p:grpSpPr bwMode="auto">
            <a:xfrm>
              <a:off x="2316" y="3223"/>
              <a:ext cx="889" cy="113"/>
              <a:chOff x="1415" y="4007"/>
              <a:chExt cx="847" cy="104"/>
            </a:xfrm>
          </p:grpSpPr>
          <p:sp>
            <p:nvSpPr>
              <p:cNvPr id="501785" name="Line 25"/>
              <p:cNvSpPr>
                <a:spLocks noChangeShapeType="1"/>
              </p:cNvSpPr>
              <p:nvPr/>
            </p:nvSpPr>
            <p:spPr bwMode="auto">
              <a:xfrm>
                <a:off x="1415" y="4059"/>
                <a:ext cx="847" cy="0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6" name="Line 26"/>
              <p:cNvSpPr>
                <a:spLocks noChangeShapeType="1"/>
              </p:cNvSpPr>
              <p:nvPr/>
            </p:nvSpPr>
            <p:spPr bwMode="auto">
              <a:xfrm>
                <a:off x="1415" y="4007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7" name="Line 27"/>
              <p:cNvSpPr>
                <a:spLocks noChangeShapeType="1"/>
              </p:cNvSpPr>
              <p:nvPr/>
            </p:nvSpPr>
            <p:spPr bwMode="auto">
              <a:xfrm>
                <a:off x="2262" y="4007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4264" name="Text Box 28"/>
            <p:cNvSpPr txBox="1">
              <a:spLocks noChangeArrowheads="1"/>
            </p:cNvSpPr>
            <p:nvPr/>
          </p:nvSpPr>
          <p:spPr bwMode="auto">
            <a:xfrm>
              <a:off x="2243" y="3133"/>
              <a:ext cx="9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0">
                  <a:solidFill>
                    <a:srgbClr val="000000"/>
                  </a:solidFill>
                </a:rPr>
                <a:t>rheumatoid arthritis </a:t>
              </a:r>
              <a:br>
                <a:rPr lang="en-US" sz="1000" b="0">
                  <a:solidFill>
                    <a:srgbClr val="000000"/>
                  </a:solidFill>
                </a:rPr>
              </a:br>
              <a:r>
                <a:rPr lang="en-US" sz="1000" b="0">
                  <a:solidFill>
                    <a:srgbClr val="000000"/>
                  </a:solidFill>
                </a:rPr>
                <a:t>patients</a:t>
              </a:r>
            </a:p>
          </p:txBody>
        </p:sp>
        <p:sp>
          <p:nvSpPr>
            <p:cNvPr id="264265" name="Text Box 29"/>
            <p:cNvSpPr txBox="1">
              <a:spLocks noChangeArrowheads="1"/>
            </p:cNvSpPr>
            <p:nvPr/>
          </p:nvSpPr>
          <p:spPr bwMode="auto">
            <a:xfrm>
              <a:off x="3756" y="3963"/>
              <a:ext cx="130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solidFill>
                    <a:srgbClr val="000000"/>
                  </a:solidFill>
                </a:rPr>
                <a:t>US-Representative Sample</a:t>
              </a:r>
            </a:p>
          </p:txBody>
        </p:sp>
        <p:sp>
          <p:nvSpPr>
            <p:cNvPr id="501790" name="Line 30"/>
            <p:cNvSpPr>
              <a:spLocks noChangeShapeType="1"/>
            </p:cNvSpPr>
            <p:nvPr/>
          </p:nvSpPr>
          <p:spPr bwMode="auto">
            <a:xfrm flipH="1" flipV="1">
              <a:off x="3711" y="3781"/>
              <a:ext cx="97" cy="14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267" name="Text Box 31"/>
            <p:cNvSpPr txBox="1">
              <a:spLocks noChangeArrowheads="1"/>
            </p:cNvSpPr>
            <p:nvPr/>
          </p:nvSpPr>
          <p:spPr bwMode="auto">
            <a:xfrm>
              <a:off x="572" y="1704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4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68" name="Text Box 32"/>
            <p:cNvSpPr txBox="1">
              <a:spLocks noChangeArrowheads="1"/>
            </p:cNvSpPr>
            <p:nvPr/>
          </p:nvSpPr>
          <p:spPr bwMode="auto">
            <a:xfrm>
              <a:off x="572" y="1282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5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69" name="Text Box 33"/>
            <p:cNvSpPr txBox="1">
              <a:spLocks noChangeArrowheads="1"/>
            </p:cNvSpPr>
            <p:nvPr/>
          </p:nvSpPr>
          <p:spPr bwMode="auto">
            <a:xfrm>
              <a:off x="572" y="2127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3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70" name="Text Box 34"/>
            <p:cNvSpPr txBox="1">
              <a:spLocks noChangeArrowheads="1"/>
            </p:cNvSpPr>
            <p:nvPr/>
          </p:nvSpPr>
          <p:spPr bwMode="auto">
            <a:xfrm>
              <a:off x="572" y="2550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2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71" name="Text Box 35"/>
            <p:cNvSpPr txBox="1">
              <a:spLocks noChangeArrowheads="1"/>
            </p:cNvSpPr>
            <p:nvPr/>
          </p:nvSpPr>
          <p:spPr bwMode="auto">
            <a:xfrm>
              <a:off x="572" y="2973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1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72" name="Text Box 36"/>
            <p:cNvSpPr txBox="1">
              <a:spLocks noChangeArrowheads="1"/>
            </p:cNvSpPr>
            <p:nvPr/>
          </p:nvSpPr>
          <p:spPr bwMode="auto">
            <a:xfrm>
              <a:off x="835" y="3566"/>
              <a:ext cx="4541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993775" algn="ctr"/>
                  <a:tab pos="1828800" algn="ctr"/>
                  <a:tab pos="2663825" algn="ctr"/>
                  <a:tab pos="3511550" algn="ctr"/>
                  <a:tab pos="4359275" algn="ctr"/>
                  <a:tab pos="5168900" algn="ctr"/>
                  <a:tab pos="6029325" algn="ctr"/>
                </a:tabLst>
              </a:pP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10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20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30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40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50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60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70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501797" name="Oval 37"/>
            <p:cNvSpPr>
              <a:spLocks noChangeArrowheads="1"/>
            </p:cNvSpPr>
            <p:nvPr/>
          </p:nvSpPr>
          <p:spPr bwMode="auto">
            <a:xfrm>
              <a:off x="3511" y="3538"/>
              <a:ext cx="244" cy="221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1799" name="Line 39"/>
          <p:cNvSpPr>
            <a:spLocks noChangeShapeType="1"/>
          </p:cNvSpPr>
          <p:nvPr/>
        </p:nvSpPr>
        <p:spPr bwMode="auto">
          <a:xfrm flipH="1" flipV="1">
            <a:off x="5638800" y="4102100"/>
            <a:ext cx="254000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0" name="Line 40"/>
          <p:cNvSpPr>
            <a:spLocks noChangeShapeType="1"/>
          </p:cNvSpPr>
          <p:nvPr/>
        </p:nvSpPr>
        <p:spPr bwMode="auto">
          <a:xfrm>
            <a:off x="1460500" y="3238500"/>
            <a:ext cx="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1" name="Line 41"/>
          <p:cNvSpPr>
            <a:spLocks noChangeShapeType="1"/>
          </p:cNvSpPr>
          <p:nvPr/>
        </p:nvSpPr>
        <p:spPr bwMode="auto">
          <a:xfrm>
            <a:off x="6134100" y="3238500"/>
            <a:ext cx="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2" name="Line 42"/>
          <p:cNvSpPr>
            <a:spLocks noChangeShapeType="1"/>
          </p:cNvSpPr>
          <p:nvPr/>
        </p:nvSpPr>
        <p:spPr bwMode="auto">
          <a:xfrm flipV="1">
            <a:off x="3429000" y="4191000"/>
            <a:ext cx="0" cy="215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3" name="Line 43"/>
          <p:cNvSpPr>
            <a:spLocks noChangeShapeType="1"/>
          </p:cNvSpPr>
          <p:nvPr/>
        </p:nvSpPr>
        <p:spPr bwMode="auto">
          <a:xfrm>
            <a:off x="2984500" y="3746500"/>
            <a:ext cx="0" cy="25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4" name="Line 44"/>
          <p:cNvSpPr>
            <a:spLocks noChangeShapeType="1"/>
          </p:cNvSpPr>
          <p:nvPr/>
        </p:nvSpPr>
        <p:spPr bwMode="auto">
          <a:xfrm>
            <a:off x="4292600" y="2387600"/>
            <a:ext cx="0" cy="215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 flipH="1">
            <a:off x="5143500" y="2933700"/>
            <a:ext cx="584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7" name="Line 47"/>
          <p:cNvSpPr>
            <a:spLocks noChangeShapeType="1"/>
          </p:cNvSpPr>
          <p:nvPr/>
        </p:nvSpPr>
        <p:spPr bwMode="auto">
          <a:xfrm>
            <a:off x="1587500" y="32385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8" name="Line 48"/>
          <p:cNvSpPr>
            <a:spLocks noChangeShapeType="1"/>
          </p:cNvSpPr>
          <p:nvPr/>
        </p:nvSpPr>
        <p:spPr bwMode="auto">
          <a:xfrm>
            <a:off x="5969000" y="32512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9" name="Line 49"/>
          <p:cNvSpPr>
            <a:spLocks noChangeShapeType="1"/>
          </p:cNvSpPr>
          <p:nvPr/>
        </p:nvSpPr>
        <p:spPr bwMode="auto">
          <a:xfrm>
            <a:off x="1714500" y="3276600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0" name="Line 50"/>
          <p:cNvSpPr>
            <a:spLocks noChangeShapeType="1"/>
          </p:cNvSpPr>
          <p:nvPr/>
        </p:nvSpPr>
        <p:spPr bwMode="auto">
          <a:xfrm>
            <a:off x="4483100" y="3251200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1" name="Line 51"/>
          <p:cNvSpPr>
            <a:spLocks noChangeShapeType="1"/>
          </p:cNvSpPr>
          <p:nvPr/>
        </p:nvSpPr>
        <p:spPr bwMode="auto">
          <a:xfrm>
            <a:off x="3378200" y="3238500"/>
            <a:ext cx="0" cy="33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2" name="Line 52"/>
          <p:cNvSpPr>
            <a:spLocks noChangeShapeType="1"/>
          </p:cNvSpPr>
          <p:nvPr/>
        </p:nvSpPr>
        <p:spPr bwMode="auto">
          <a:xfrm>
            <a:off x="4889500" y="3200400"/>
            <a:ext cx="0" cy="33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3" name="Oval 53"/>
          <p:cNvSpPr>
            <a:spLocks noChangeArrowheads="1"/>
          </p:cNvSpPr>
          <p:nvPr/>
        </p:nvSpPr>
        <p:spPr bwMode="auto">
          <a:xfrm>
            <a:off x="3340100" y="2006600"/>
            <a:ext cx="1803400" cy="965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PROMIS Profiles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2860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Anxiety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8194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Depression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34290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Fatigue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39624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Pain </a:t>
            </a:r>
            <a:r>
              <a:rPr lang="en-US" sz="1600" dirty="0" smtClean="0">
                <a:solidFill>
                  <a:prstClr val="white"/>
                </a:solidFill>
              </a:rPr>
              <a:t>Interference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4958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Sleep </a:t>
            </a:r>
            <a:r>
              <a:rPr lang="en-US" sz="1600" dirty="0" smtClean="0">
                <a:solidFill>
                  <a:prstClr val="white"/>
                </a:solidFill>
              </a:rPr>
              <a:t>Disturbance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50292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Physical</a:t>
            </a:r>
            <a:r>
              <a:rPr lang="en-US" sz="1600" dirty="0">
                <a:solidFill>
                  <a:srgbClr val="FFF9E5"/>
                </a:solidFill>
              </a:rPr>
              <a:t> </a:t>
            </a:r>
            <a:r>
              <a:rPr lang="en-US" sz="1600" dirty="0" smtClean="0">
                <a:solidFill>
                  <a:prstClr val="white"/>
                </a:solidFill>
              </a:rPr>
              <a:t>Function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6388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Social </a:t>
            </a:r>
            <a:r>
              <a:rPr lang="en-US" sz="1600" dirty="0" smtClean="0">
                <a:solidFill>
                  <a:prstClr val="black"/>
                </a:solidFill>
              </a:rPr>
              <a:t>Role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629400" y="2362200"/>
            <a:ext cx="457200" cy="228600"/>
            <a:chOff x="6629400" y="2362200"/>
            <a:chExt cx="457200" cy="228600"/>
          </a:xfrm>
        </p:grpSpPr>
        <p:sp>
          <p:nvSpPr>
            <p:cNvPr id="21" name="Rounded Rectangle 20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239000" y="2362200"/>
            <a:ext cx="457200" cy="228600"/>
            <a:chOff x="7239000" y="2362200"/>
            <a:chExt cx="457200" cy="228600"/>
          </a:xfrm>
        </p:grpSpPr>
        <p:sp>
          <p:nvSpPr>
            <p:cNvPr id="23" name="Rounded Rectangle 22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26" name="Left Brace 25"/>
          <p:cNvSpPr/>
          <p:nvPr/>
        </p:nvSpPr>
        <p:spPr>
          <a:xfrm rot="5400000">
            <a:off x="5829300" y="17145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1992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F9E5"/>
                </a:solidFill>
                <a:cs typeface="+mn-cs"/>
              </a:rPr>
              <a:t>4</a:t>
            </a:r>
          </a:p>
        </p:txBody>
      </p:sp>
      <p:sp>
        <p:nvSpPr>
          <p:cNvPr id="28" name="Left Brace 27"/>
          <p:cNvSpPr/>
          <p:nvPr/>
        </p:nvSpPr>
        <p:spPr>
          <a:xfrm rot="5400000">
            <a:off x="6134100" y="1181100"/>
            <a:ext cx="228600" cy="152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96000" y="1763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F9E5"/>
                </a:solidFill>
                <a:cs typeface="+mn-cs"/>
              </a:rPr>
              <a:t>6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6471444" y="604044"/>
            <a:ext cx="239712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69063" y="1524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F9E5"/>
                </a:solidFill>
                <a:cs typeface="+mn-cs"/>
              </a:rPr>
              <a:t>8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629400" y="2895600"/>
            <a:ext cx="457200" cy="228600"/>
            <a:chOff x="6629400" y="2362200"/>
            <a:chExt cx="457200" cy="228600"/>
          </a:xfrm>
        </p:grpSpPr>
        <p:sp>
          <p:nvSpPr>
            <p:cNvPr id="41" name="Rounded Rectangle 40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239000" y="2895600"/>
            <a:ext cx="457200" cy="228600"/>
            <a:chOff x="7239000" y="2362200"/>
            <a:chExt cx="457200" cy="228600"/>
          </a:xfrm>
        </p:grpSpPr>
        <p:sp>
          <p:nvSpPr>
            <p:cNvPr id="44" name="Rounded Rectangle 43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6629400" y="3505200"/>
            <a:ext cx="457200" cy="228600"/>
            <a:chOff x="6629400" y="2362200"/>
            <a:chExt cx="457200" cy="228600"/>
          </a:xfrm>
        </p:grpSpPr>
        <p:sp>
          <p:nvSpPr>
            <p:cNvPr id="52" name="Rounded Rectangle 51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7239000" y="3505200"/>
            <a:ext cx="457200" cy="228600"/>
            <a:chOff x="7239000" y="2362200"/>
            <a:chExt cx="457200" cy="228600"/>
          </a:xfrm>
        </p:grpSpPr>
        <p:sp>
          <p:nvSpPr>
            <p:cNvPr id="55" name="Rounded Rectangle 54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61"/>
          <p:cNvGrpSpPr>
            <a:grpSpLocks/>
          </p:cNvGrpSpPr>
          <p:nvPr/>
        </p:nvGrpSpPr>
        <p:grpSpPr bwMode="auto">
          <a:xfrm>
            <a:off x="6629400" y="3962400"/>
            <a:ext cx="457200" cy="228600"/>
            <a:chOff x="6629400" y="2362200"/>
            <a:chExt cx="457200" cy="228600"/>
          </a:xfrm>
        </p:grpSpPr>
        <p:sp>
          <p:nvSpPr>
            <p:cNvPr id="63" name="Rounded Rectangle 62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36" name="Group 64"/>
          <p:cNvGrpSpPr>
            <a:grpSpLocks/>
          </p:cNvGrpSpPr>
          <p:nvPr/>
        </p:nvGrpSpPr>
        <p:grpSpPr bwMode="auto">
          <a:xfrm>
            <a:off x="7239000" y="3962400"/>
            <a:ext cx="457200" cy="228600"/>
            <a:chOff x="7239000" y="2362200"/>
            <a:chExt cx="457200" cy="228600"/>
          </a:xfrm>
        </p:grpSpPr>
        <p:sp>
          <p:nvSpPr>
            <p:cNvPr id="66" name="Rounded Rectangle 65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37" name="Group 72"/>
          <p:cNvGrpSpPr>
            <a:grpSpLocks/>
          </p:cNvGrpSpPr>
          <p:nvPr/>
        </p:nvGrpSpPr>
        <p:grpSpPr bwMode="auto">
          <a:xfrm>
            <a:off x="6629400" y="4495800"/>
            <a:ext cx="457200" cy="228600"/>
            <a:chOff x="6629400" y="2362200"/>
            <a:chExt cx="457200" cy="228600"/>
          </a:xfrm>
        </p:grpSpPr>
        <p:sp>
          <p:nvSpPr>
            <p:cNvPr id="74" name="Rounded Rectangle 73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39" name="Group 75"/>
          <p:cNvGrpSpPr>
            <a:grpSpLocks/>
          </p:cNvGrpSpPr>
          <p:nvPr/>
        </p:nvGrpSpPr>
        <p:grpSpPr bwMode="auto">
          <a:xfrm>
            <a:off x="7239000" y="4495800"/>
            <a:ext cx="457200" cy="228600"/>
            <a:chOff x="7239000" y="2362200"/>
            <a:chExt cx="457200" cy="228600"/>
          </a:xfrm>
        </p:grpSpPr>
        <p:sp>
          <p:nvSpPr>
            <p:cNvPr id="77" name="Rounded Rectangle 76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40" name="Group 83"/>
          <p:cNvGrpSpPr>
            <a:grpSpLocks/>
          </p:cNvGrpSpPr>
          <p:nvPr/>
        </p:nvGrpSpPr>
        <p:grpSpPr bwMode="auto">
          <a:xfrm>
            <a:off x="6629400" y="5181600"/>
            <a:ext cx="457200" cy="228600"/>
            <a:chOff x="6629400" y="2362200"/>
            <a:chExt cx="457200" cy="228600"/>
          </a:xfrm>
        </p:grpSpPr>
        <p:sp>
          <p:nvSpPr>
            <p:cNvPr id="85" name="Rounded Rectangle 84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41" name="Group 86"/>
          <p:cNvGrpSpPr>
            <a:grpSpLocks/>
          </p:cNvGrpSpPr>
          <p:nvPr/>
        </p:nvGrpSpPr>
        <p:grpSpPr bwMode="auto">
          <a:xfrm>
            <a:off x="7239000" y="5181600"/>
            <a:ext cx="457200" cy="228600"/>
            <a:chOff x="7239000" y="2362200"/>
            <a:chExt cx="457200" cy="228600"/>
          </a:xfrm>
        </p:grpSpPr>
        <p:sp>
          <p:nvSpPr>
            <p:cNvPr id="88" name="Rounded Rectangle 87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42" name="Group 100"/>
          <p:cNvGrpSpPr>
            <a:grpSpLocks/>
          </p:cNvGrpSpPr>
          <p:nvPr/>
        </p:nvGrpSpPr>
        <p:grpSpPr bwMode="auto">
          <a:xfrm>
            <a:off x="5486400" y="2362200"/>
            <a:ext cx="914400" cy="3581400"/>
            <a:chOff x="5486400" y="2362200"/>
            <a:chExt cx="914400" cy="3581400"/>
          </a:xfrm>
        </p:grpSpPr>
        <p:grpSp>
          <p:nvGrpSpPr>
            <p:cNvPr id="14343" name="Group 31"/>
            <p:cNvGrpSpPr>
              <a:grpSpLocks/>
            </p:cNvGrpSpPr>
            <p:nvPr/>
          </p:nvGrpSpPr>
          <p:grpSpPr bwMode="auto">
            <a:xfrm>
              <a:off x="5486400" y="2362200"/>
              <a:ext cx="914400" cy="228600"/>
              <a:chOff x="5486400" y="2362200"/>
              <a:chExt cx="914400" cy="2286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4" name="Group 34"/>
            <p:cNvGrpSpPr>
              <a:grpSpLocks/>
            </p:cNvGrpSpPr>
            <p:nvPr/>
          </p:nvGrpSpPr>
          <p:grpSpPr bwMode="auto">
            <a:xfrm>
              <a:off x="5486400" y="2895600"/>
              <a:ext cx="914400" cy="228600"/>
              <a:chOff x="5486400" y="2362200"/>
              <a:chExt cx="914400" cy="228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5" name="Group 45"/>
            <p:cNvGrpSpPr>
              <a:grpSpLocks/>
            </p:cNvGrpSpPr>
            <p:nvPr/>
          </p:nvGrpSpPr>
          <p:grpSpPr bwMode="auto">
            <a:xfrm>
              <a:off x="5486400" y="3505200"/>
              <a:ext cx="914400" cy="228600"/>
              <a:chOff x="5486400" y="2362200"/>
              <a:chExt cx="914400" cy="22860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6" name="Group 56"/>
            <p:cNvGrpSpPr>
              <a:grpSpLocks/>
            </p:cNvGrpSpPr>
            <p:nvPr/>
          </p:nvGrpSpPr>
          <p:grpSpPr bwMode="auto">
            <a:xfrm>
              <a:off x="5486400" y="3962400"/>
              <a:ext cx="914400" cy="228600"/>
              <a:chOff x="5486400" y="2362200"/>
              <a:chExt cx="914400" cy="2286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7" name="Group 67"/>
            <p:cNvGrpSpPr>
              <a:grpSpLocks/>
            </p:cNvGrpSpPr>
            <p:nvPr/>
          </p:nvGrpSpPr>
          <p:grpSpPr bwMode="auto">
            <a:xfrm>
              <a:off x="5486400" y="4495800"/>
              <a:ext cx="914400" cy="228600"/>
              <a:chOff x="5486400" y="2362200"/>
              <a:chExt cx="914400" cy="2286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8" name="Group 78"/>
            <p:cNvGrpSpPr>
              <a:grpSpLocks/>
            </p:cNvGrpSpPr>
            <p:nvPr/>
          </p:nvGrpSpPr>
          <p:grpSpPr bwMode="auto">
            <a:xfrm>
              <a:off x="5486400" y="5181600"/>
              <a:ext cx="914400" cy="228600"/>
              <a:chOff x="5486400" y="2362200"/>
              <a:chExt cx="914400" cy="22860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9" name="Group 89"/>
            <p:cNvGrpSpPr>
              <a:grpSpLocks/>
            </p:cNvGrpSpPr>
            <p:nvPr/>
          </p:nvGrpSpPr>
          <p:grpSpPr bwMode="auto">
            <a:xfrm>
              <a:off x="5486400" y="5715000"/>
              <a:ext cx="914400" cy="228600"/>
              <a:chOff x="5486400" y="2362200"/>
              <a:chExt cx="914400" cy="228600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350" name="Group 94"/>
          <p:cNvGrpSpPr>
            <a:grpSpLocks/>
          </p:cNvGrpSpPr>
          <p:nvPr/>
        </p:nvGrpSpPr>
        <p:grpSpPr bwMode="auto">
          <a:xfrm>
            <a:off x="6629400" y="5715000"/>
            <a:ext cx="457200" cy="228600"/>
            <a:chOff x="6629400" y="2362200"/>
            <a:chExt cx="457200" cy="228600"/>
          </a:xfrm>
        </p:grpSpPr>
        <p:sp>
          <p:nvSpPr>
            <p:cNvPr id="96" name="Rounded Rectangle 95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51" name="Group 97"/>
          <p:cNvGrpSpPr>
            <a:grpSpLocks/>
          </p:cNvGrpSpPr>
          <p:nvPr/>
        </p:nvGrpSpPr>
        <p:grpSpPr bwMode="auto">
          <a:xfrm>
            <a:off x="7239000" y="5715000"/>
            <a:ext cx="457200" cy="228600"/>
            <a:chOff x="7239000" y="2362200"/>
            <a:chExt cx="457200" cy="228600"/>
          </a:xfrm>
        </p:grpSpPr>
        <p:sp>
          <p:nvSpPr>
            <p:cNvPr id="99" name="Rounded Rectangle 98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Left Brace 101"/>
          <p:cNvSpPr/>
          <p:nvPr/>
        </p:nvSpPr>
        <p:spPr>
          <a:xfrm>
            <a:off x="2286000" y="2362200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03" name="Left Brace 102"/>
          <p:cNvSpPr/>
          <p:nvPr/>
        </p:nvSpPr>
        <p:spPr>
          <a:xfrm>
            <a:off x="2286000" y="3429000"/>
            <a:ext cx="2286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286000" y="5638800"/>
            <a:ext cx="2286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4386" name="TextBox 104"/>
          <p:cNvSpPr txBox="1">
            <a:spLocks noChangeArrowheads="1"/>
          </p:cNvSpPr>
          <p:nvPr/>
        </p:nvSpPr>
        <p:spPr bwMode="auto">
          <a:xfrm>
            <a:off x="1066800" y="2590800"/>
            <a:ext cx="1109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9E5"/>
                </a:solidFill>
                <a:cs typeface="+mn-cs"/>
              </a:rPr>
              <a:t>Mental</a:t>
            </a:r>
          </a:p>
        </p:txBody>
      </p:sp>
      <p:sp>
        <p:nvSpPr>
          <p:cNvPr id="14387" name="TextBox 105"/>
          <p:cNvSpPr txBox="1">
            <a:spLocks noChangeArrowheads="1"/>
          </p:cNvSpPr>
          <p:nvPr/>
        </p:nvSpPr>
        <p:spPr bwMode="auto">
          <a:xfrm>
            <a:off x="990600" y="4267200"/>
            <a:ext cx="1332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9E5"/>
                </a:solidFill>
                <a:cs typeface="+mn-cs"/>
              </a:rPr>
              <a:t>Physical</a:t>
            </a:r>
          </a:p>
        </p:txBody>
      </p:sp>
      <p:sp>
        <p:nvSpPr>
          <p:cNvPr id="14388" name="TextBox 106"/>
          <p:cNvSpPr txBox="1">
            <a:spLocks noChangeArrowheads="1"/>
          </p:cNvSpPr>
          <p:nvPr/>
        </p:nvSpPr>
        <p:spPr bwMode="auto">
          <a:xfrm>
            <a:off x="1066800" y="5638800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9E5"/>
                </a:solidFill>
                <a:cs typeface="+mn-cs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3982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3" name="Rectangle 7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4" name="Rectangle 8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5" name="Rectangle 9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6" name="Rectangle 10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7" name="Rectangle 11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8" name="Rectangle 12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9" name="Rectangle 13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0" name="Rectangle 14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1" name="Rectangle 15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2" name="Rectangle 16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3" name="Rectangle 17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4" name="Rectangle 18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5" name="Rectangle 19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6" name="Rectangle 20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7" name="Rectangle 21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8" name="Rectangle 22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9" name="Rectangle 23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0" name="Rectangle 24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1" name="Rectangle 25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2" name="Rectangle 26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3" name="Rectangle 27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4" name="Rectangle 28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5" name="Rectangle 29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6" name="Rectangle 30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7" name="Rectangle 31"/>
          <p:cNvSpPr>
            <a:spLocks noChangeArrowheads="1"/>
          </p:cNvSpPr>
          <p:nvPr/>
        </p:nvSpPr>
        <p:spPr bwMode="auto">
          <a:xfrm>
            <a:off x="2451100" y="1066800"/>
            <a:ext cx="465455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4100" b="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Person</a:t>
            </a: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Fatigue Score</a:t>
            </a:r>
          </a:p>
        </p:txBody>
      </p:sp>
      <p:sp>
        <p:nvSpPr>
          <p:cNvPr id="281631" name="Rectangle 32"/>
          <p:cNvSpPr>
            <a:spLocks noGrp="1" noChangeArrowheads="1"/>
          </p:cNvSpPr>
          <p:nvPr>
            <p:ph type="title"/>
          </p:nvPr>
        </p:nvSpPr>
        <p:spPr>
          <a:xfrm>
            <a:off x="514350" y="152400"/>
            <a:ext cx="8001000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Interpretation </a:t>
            </a:r>
          </a:p>
        </p:txBody>
      </p:sp>
      <p:sp>
        <p:nvSpPr>
          <p:cNvPr id="761889" name="Rectangle 33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0" name="Rectangle 34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1" name="Rectangle 35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2" name="Rectangle 36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3" name="Rectangle 37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4" name="Rectangle 38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5" name="Rectangle 39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6" name="Rectangle 40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7" name="Rectangle 41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8" name="Rectangle 42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9" name="Rectangle 43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0" name="Rectangle 44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1" name="Rectangle 45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2" name="Rectangle 46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3" name="Rectangle 47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4" name="Rectangle 48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5" name="Rectangle 49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6" name="Rectangle 50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7" name="Rectangle 51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8" name="Rectangle 52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9" name="Rectangle 53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0" name="Rectangle 54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1" name="Rectangle 55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2" name="Rectangle 56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3" name="Rectangle 57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4" name="Rectangle 58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20638" y="3962400"/>
            <a:ext cx="9123363" cy="2430463"/>
            <a:chOff x="88" y="2476"/>
            <a:chExt cx="5749" cy="1531"/>
          </a:xfrm>
        </p:grpSpPr>
        <p:sp>
          <p:nvSpPr>
            <p:cNvPr id="761916" name="Text Box 60"/>
            <p:cNvSpPr txBox="1">
              <a:spLocks noChangeArrowheads="1"/>
            </p:cNvSpPr>
            <p:nvPr/>
          </p:nvSpPr>
          <p:spPr bwMode="auto">
            <a:xfrm>
              <a:off x="1200" y="2476"/>
              <a:ext cx="84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  <a:latin typeface="Arial" pitchFamily="-110" charset="0"/>
                </a:rPr>
                <a:t>Q   Q   Q</a:t>
              </a:r>
              <a:endParaRPr lang="en-US" sz="3200" b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761917" name="Rectangle 61"/>
            <p:cNvSpPr>
              <a:spLocks noChangeArrowheads="1"/>
            </p:cNvSpPr>
            <p:nvPr/>
          </p:nvSpPr>
          <p:spPr bwMode="auto">
            <a:xfrm>
              <a:off x="1958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18" name="Rectangle 62"/>
            <p:cNvSpPr>
              <a:spLocks noChangeArrowheads="1"/>
            </p:cNvSpPr>
            <p:nvPr/>
          </p:nvSpPr>
          <p:spPr bwMode="auto">
            <a:xfrm>
              <a:off x="2641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19" name="Rectangle 63"/>
            <p:cNvSpPr>
              <a:spLocks noChangeArrowheads="1"/>
            </p:cNvSpPr>
            <p:nvPr/>
          </p:nvSpPr>
          <p:spPr bwMode="auto">
            <a:xfrm>
              <a:off x="3580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0" name="Text Box 64"/>
            <p:cNvSpPr txBox="1">
              <a:spLocks noChangeArrowheads="1"/>
            </p:cNvSpPr>
            <p:nvPr/>
          </p:nvSpPr>
          <p:spPr bwMode="auto">
            <a:xfrm>
              <a:off x="4495" y="249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1" name="Text Box 65"/>
            <p:cNvSpPr txBox="1">
              <a:spLocks noChangeArrowheads="1"/>
            </p:cNvSpPr>
            <p:nvPr/>
          </p:nvSpPr>
          <p:spPr bwMode="auto">
            <a:xfrm>
              <a:off x="4263" y="2486"/>
              <a:ext cx="2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2" name="Text Box 66"/>
            <p:cNvSpPr txBox="1">
              <a:spLocks noChangeArrowheads="1"/>
            </p:cNvSpPr>
            <p:nvPr/>
          </p:nvSpPr>
          <p:spPr bwMode="auto">
            <a:xfrm>
              <a:off x="4695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3" name="Rectangle 67"/>
            <p:cNvSpPr>
              <a:spLocks noChangeArrowheads="1"/>
            </p:cNvSpPr>
            <p:nvPr/>
          </p:nvSpPr>
          <p:spPr bwMode="auto">
            <a:xfrm>
              <a:off x="88" y="2534"/>
              <a:ext cx="1112" cy="10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spAutoFit/>
            </a:bodyPr>
            <a:lstStyle/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 Likely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“I get tired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when I run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a marathon”</a:t>
              </a:r>
            </a:p>
          </p:txBody>
        </p:sp>
        <p:sp>
          <p:nvSpPr>
            <p:cNvPr id="761924" name="Rectangle 68"/>
            <p:cNvSpPr>
              <a:spLocks noChangeArrowheads="1"/>
            </p:cNvSpPr>
            <p:nvPr/>
          </p:nvSpPr>
          <p:spPr bwMode="auto">
            <a:xfrm>
              <a:off x="4838" y="2620"/>
              <a:ext cx="999" cy="1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spAutoFit/>
            </a:bodyPr>
            <a:lstStyle/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Unlikely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“I get tired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when I get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out of a 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chair” </a:t>
              </a:r>
            </a:p>
          </p:txBody>
        </p:sp>
        <p:sp>
          <p:nvSpPr>
            <p:cNvPr id="761925" name="Rectangle 69"/>
            <p:cNvSpPr>
              <a:spLocks noChangeArrowheads="1"/>
            </p:cNvSpPr>
            <p:nvPr/>
          </p:nvSpPr>
          <p:spPr bwMode="auto">
            <a:xfrm>
              <a:off x="1926" y="3552"/>
              <a:ext cx="1988" cy="4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spAutoFit/>
            </a:bodyPr>
            <a:lstStyle/>
            <a:p>
              <a:pPr algn="ctr" defTabSz="935038">
                <a:defRPr/>
              </a:pPr>
              <a:r>
                <a:rPr lang="en-US" sz="4100" b="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Item</a:t>
              </a:r>
              <a:r>
                <a:rPr lang="en-US" sz="41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Location</a:t>
              </a:r>
            </a:p>
          </p:txBody>
        </p:sp>
        <p:sp>
          <p:nvSpPr>
            <p:cNvPr id="761926" name="Rectangle 70"/>
            <p:cNvSpPr>
              <a:spLocks noChangeArrowheads="1"/>
            </p:cNvSpPr>
            <p:nvPr/>
          </p:nvSpPr>
          <p:spPr bwMode="auto">
            <a:xfrm>
              <a:off x="2257" y="266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7" name="Rectangle 71"/>
            <p:cNvSpPr>
              <a:spLocks noChangeArrowheads="1"/>
            </p:cNvSpPr>
            <p:nvPr/>
          </p:nvSpPr>
          <p:spPr bwMode="auto">
            <a:xfrm>
              <a:off x="1788" y="2860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8" name="Rectangle 72"/>
            <p:cNvSpPr>
              <a:spLocks noChangeArrowheads="1"/>
            </p:cNvSpPr>
            <p:nvPr/>
          </p:nvSpPr>
          <p:spPr bwMode="auto">
            <a:xfrm>
              <a:off x="2470" y="2860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9" name="Rectangle 73"/>
            <p:cNvSpPr>
              <a:spLocks noChangeArrowheads="1"/>
            </p:cNvSpPr>
            <p:nvPr/>
          </p:nvSpPr>
          <p:spPr bwMode="auto">
            <a:xfrm>
              <a:off x="1574" y="266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0" name="Rectangle 74"/>
            <p:cNvSpPr>
              <a:spLocks noChangeArrowheads="1"/>
            </p:cNvSpPr>
            <p:nvPr/>
          </p:nvSpPr>
          <p:spPr bwMode="auto">
            <a:xfrm>
              <a:off x="2977" y="267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1" name="Rectangle 75"/>
            <p:cNvSpPr>
              <a:spLocks noChangeArrowheads="1"/>
            </p:cNvSpPr>
            <p:nvPr/>
          </p:nvSpPr>
          <p:spPr bwMode="auto">
            <a:xfrm>
              <a:off x="3665" y="2688"/>
              <a:ext cx="760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2" name="Rectangle 76"/>
            <p:cNvSpPr>
              <a:spLocks noChangeArrowheads="1"/>
            </p:cNvSpPr>
            <p:nvPr/>
          </p:nvSpPr>
          <p:spPr bwMode="auto">
            <a:xfrm>
              <a:off x="3409" y="2832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3" name="Rectangle 77"/>
            <p:cNvSpPr>
              <a:spLocks noChangeArrowheads="1"/>
            </p:cNvSpPr>
            <p:nvPr/>
          </p:nvSpPr>
          <p:spPr bwMode="auto">
            <a:xfrm>
              <a:off x="2897" y="3014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4" name="Rectangle 78"/>
            <p:cNvSpPr>
              <a:spLocks noChangeArrowheads="1"/>
            </p:cNvSpPr>
            <p:nvPr/>
          </p:nvSpPr>
          <p:spPr bwMode="auto">
            <a:xfrm>
              <a:off x="2161" y="3014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5" name="Rectangle 79"/>
            <p:cNvSpPr>
              <a:spLocks noChangeArrowheads="1"/>
            </p:cNvSpPr>
            <p:nvPr/>
          </p:nvSpPr>
          <p:spPr bwMode="auto">
            <a:xfrm>
              <a:off x="2401" y="320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6" name="Text Box 80"/>
            <p:cNvSpPr txBox="1">
              <a:spLocks noChangeArrowheads="1"/>
            </p:cNvSpPr>
            <p:nvPr/>
          </p:nvSpPr>
          <p:spPr bwMode="auto">
            <a:xfrm>
              <a:off x="3726" y="3014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7" name="Text Box 81"/>
            <p:cNvSpPr txBox="1">
              <a:spLocks noChangeArrowheads="1"/>
            </p:cNvSpPr>
            <p:nvPr/>
          </p:nvSpPr>
          <p:spPr bwMode="auto">
            <a:xfrm>
              <a:off x="4111" y="2832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8" name="Text Box 82"/>
            <p:cNvSpPr txBox="1">
              <a:spLocks noChangeArrowheads="1"/>
            </p:cNvSpPr>
            <p:nvPr/>
          </p:nvSpPr>
          <p:spPr bwMode="auto">
            <a:xfrm>
              <a:off x="4400" y="2707"/>
              <a:ext cx="2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9" name="Text Box 83"/>
            <p:cNvSpPr txBox="1">
              <a:spLocks noChangeArrowheads="1"/>
            </p:cNvSpPr>
            <p:nvPr/>
          </p:nvSpPr>
          <p:spPr bwMode="auto">
            <a:xfrm>
              <a:off x="3199" y="2832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40" name="Text Box 84"/>
            <p:cNvSpPr txBox="1">
              <a:spLocks noChangeArrowheads="1"/>
            </p:cNvSpPr>
            <p:nvPr/>
          </p:nvSpPr>
          <p:spPr bwMode="auto">
            <a:xfrm>
              <a:off x="3351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41" name="Text Box 85"/>
            <p:cNvSpPr txBox="1">
              <a:spLocks noChangeArrowheads="1"/>
            </p:cNvSpPr>
            <p:nvPr/>
          </p:nvSpPr>
          <p:spPr bwMode="auto">
            <a:xfrm>
              <a:off x="895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</p:grpSp>
      <p:sp>
        <p:nvSpPr>
          <p:cNvPr id="761942" name="Line 86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1943" name="Rectangle 87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44" name="Rectangle 88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3908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0" name="Rectangle 6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1" name="Rectangle 7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2" name="Rectangle 8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3" name="Rectangle 9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4" name="Rectangle 10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5" name="Rectangle 11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6" name="Rectangle 12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8" name="Rectangle 14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9" name="Rectangle 15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0" name="Rectangle 16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1" name="Rectangle 17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2" name="Rectangle 18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3" name="Rectangle 19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4" name="Rectangle 20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5" name="Rectangle 21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6" name="Rectangle 22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7" name="Rectangle 23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8" name="Rectangle 24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9" name="Rectangle 25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0" name="Rectangle 26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1" name="Rectangle 27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2" name="Rectangle 28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3" name="Rectangle 29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4" name="Rectangle 30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5" name="Rectangle 31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283680" name="Rectangle 33"/>
          <p:cNvSpPr>
            <a:spLocks noGrp="1" noChangeArrowheads="1"/>
          </p:cNvSpPr>
          <p:nvPr>
            <p:ph type="title"/>
          </p:nvPr>
        </p:nvSpPr>
        <p:spPr>
          <a:xfrm>
            <a:off x="638175" y="152400"/>
            <a:ext cx="8001000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Interpretation Aids</a:t>
            </a:r>
          </a:p>
        </p:txBody>
      </p:sp>
      <p:sp>
        <p:nvSpPr>
          <p:cNvPr id="763938" name="Rectangle 34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9" name="Rectangle 35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0" name="Rectangle 36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1" name="Rectangle 37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2" name="Rectangle 38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3" name="Rectangle 39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4" name="Rectangle 40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5" name="Rectangle 41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6" name="Rectangle 42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7" name="Rectangle 43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8" name="Rectangle 44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9" name="Rectangle 45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0" name="Rectangle 46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1" name="Rectangle 47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2" name="Rectangle 48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3" name="Rectangle 49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4" name="Rectangle 50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5" name="Rectangle 51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6" name="Rectangle 52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7" name="Rectangle 53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8" name="Rectangle 54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9" name="Rectangle 55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0" name="Rectangle 56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1" name="Rectangle 57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2" name="Rectangle 58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3" name="Rectangle 59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89531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2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3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4" name="Line 63"/>
          <p:cNvSpPr>
            <a:spLocks noChangeShapeType="1"/>
          </p:cNvSpPr>
          <p:nvPr/>
        </p:nvSpPr>
        <p:spPr bwMode="auto">
          <a:xfrm>
            <a:off x="5661025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5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6" name="Text Box 65"/>
          <p:cNvSpPr txBox="1">
            <a:spLocks noChangeArrowheads="1"/>
          </p:cNvSpPr>
          <p:nvPr/>
        </p:nvSpPr>
        <p:spPr bwMode="auto">
          <a:xfrm>
            <a:off x="215741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489537" name="Text Box 66"/>
          <p:cNvSpPr txBox="1">
            <a:spLocks noChangeArrowheads="1"/>
          </p:cNvSpPr>
          <p:nvPr/>
        </p:nvSpPr>
        <p:spPr bwMode="auto">
          <a:xfrm>
            <a:off x="31908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489538" name="Text Box 67"/>
          <p:cNvSpPr txBox="1">
            <a:spLocks noChangeArrowheads="1"/>
          </p:cNvSpPr>
          <p:nvPr/>
        </p:nvSpPr>
        <p:spPr bwMode="auto">
          <a:xfrm>
            <a:off x="43465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489539" name="Text Box 68"/>
          <p:cNvSpPr txBox="1">
            <a:spLocks noChangeArrowheads="1"/>
          </p:cNvSpPr>
          <p:nvPr/>
        </p:nvSpPr>
        <p:spPr bwMode="auto">
          <a:xfrm>
            <a:off x="548322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489540" name="Text Box 69"/>
          <p:cNvSpPr txBox="1">
            <a:spLocks noChangeArrowheads="1"/>
          </p:cNvSpPr>
          <p:nvPr/>
        </p:nvSpPr>
        <p:spPr bwMode="auto">
          <a:xfrm>
            <a:off x="65944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489541" name="Text Box 70"/>
          <p:cNvSpPr txBox="1">
            <a:spLocks noChangeArrowheads="1"/>
          </p:cNvSpPr>
          <p:nvPr/>
        </p:nvSpPr>
        <p:spPr bwMode="auto">
          <a:xfrm>
            <a:off x="3608388" y="4648200"/>
            <a:ext cx="2411412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u="sng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= 50, </a:t>
            </a:r>
            <a:r>
              <a:rPr lang="en-US" b="0" u="sng">
                <a:solidFill>
                  <a:srgbClr val="000000"/>
                </a:solidFill>
                <a:latin typeface="Times New Roman" pitchFamily="18" charset="0"/>
              </a:rPr>
              <a:t>SD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= 10</a:t>
            </a:r>
          </a:p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T = (z * 10) + 50</a:t>
            </a:r>
          </a:p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3975" name="Rectangle 71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76" name="Rectangle 72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5956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5957" name="Rectangle 5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58" name="Rectangle 6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1" name="Rectangle 9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2" name="Rectangle 10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3" name="Rectangle 11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4" name="Rectangle 12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5" name="Rectangle 13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6" name="Rectangle 14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7" name="Rectangle 15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8" name="Rectangle 16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9" name="Rectangle 17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0" name="Rectangle 18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1" name="Rectangle 19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2" name="Rectangle 20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3" name="Rectangle 21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4" name="Rectangle 22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5" name="Rectangle 23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6" name="Rectangle 24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7" name="Rectangle 25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8" name="Rectangle 26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9" name="Rectangle 27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0" name="Rectangle 28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1" name="Rectangle 29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2" name="Rectangle 30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3" name="Rectangle 31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285727" name="Rectangle 3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907463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Example of high fatigue</a:t>
            </a:r>
          </a:p>
        </p:txBody>
      </p:sp>
      <p:sp>
        <p:nvSpPr>
          <p:cNvPr id="765985" name="Rectangle 33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6" name="Rectangle 34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7" name="Rectangle 35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8" name="Rectangle 36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9" name="Rectangle 37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0" name="Rectangle 38"/>
          <p:cNvSpPr>
            <a:spLocks noChangeArrowheads="1"/>
          </p:cNvSpPr>
          <p:nvPr/>
        </p:nvSpPr>
        <p:spPr bwMode="auto">
          <a:xfrm>
            <a:off x="2754313" y="1066800"/>
            <a:ext cx="4052887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Fatigue Score=60</a:t>
            </a:r>
          </a:p>
        </p:txBody>
      </p:sp>
      <p:sp>
        <p:nvSpPr>
          <p:cNvPr id="765991" name="Rectangle 39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dirty="0" err="1">
                <a:solidFill>
                  <a:srgbClr val="FFFF00"/>
                </a:solidFill>
                <a:latin typeface="Times New Roman" pitchFamily="-110" charset="0"/>
                <a:sym typeface="Webdings" pitchFamily="-110" charset="2"/>
              </a:rPr>
              <a:t></a:t>
            </a:r>
            <a:endParaRPr lang="en-US" sz="3200" b="0" dirty="0">
              <a:solidFill>
                <a:srgbClr val="FFFF00"/>
              </a:solidFill>
              <a:latin typeface="Times New Roman" pitchFamily="-110" charset="0"/>
              <a:sym typeface="Webdings" pitchFamily="-110" charset="2"/>
            </a:endParaRPr>
          </a:p>
        </p:txBody>
      </p:sp>
      <p:sp>
        <p:nvSpPr>
          <p:cNvPr id="765992" name="Rectangle 40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3" name="Rectangle 41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4" name="Rectangle 42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5" name="Rectangle 43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6" name="Rectangle 44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8" name="Rectangle 46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9" name="Rectangle 47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0" name="Rectangle 48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1" name="Rectangle 49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2" name="Rectangle 50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3" name="Rectangle 51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4" name="Rectangle 52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5" name="Rectangle 53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6" name="Rectangle 54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7" name="Rectangle 55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8" name="Rectangle 56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9" name="Rectangle 57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10" name="Rectangle 58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11" name="Rectangle 59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91579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0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1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2" name="Line 63"/>
          <p:cNvSpPr>
            <a:spLocks noChangeShapeType="1"/>
          </p:cNvSpPr>
          <p:nvPr/>
        </p:nvSpPr>
        <p:spPr bwMode="auto">
          <a:xfrm>
            <a:off x="5661025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3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4" name="Text Box 65"/>
          <p:cNvSpPr txBox="1">
            <a:spLocks noChangeArrowheads="1"/>
          </p:cNvSpPr>
          <p:nvPr/>
        </p:nvSpPr>
        <p:spPr bwMode="auto">
          <a:xfrm>
            <a:off x="215741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491585" name="Text Box 66"/>
          <p:cNvSpPr txBox="1">
            <a:spLocks noChangeArrowheads="1"/>
          </p:cNvSpPr>
          <p:nvPr/>
        </p:nvSpPr>
        <p:spPr bwMode="auto">
          <a:xfrm>
            <a:off x="31908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491586" name="Text Box 67"/>
          <p:cNvSpPr txBox="1">
            <a:spLocks noChangeArrowheads="1"/>
          </p:cNvSpPr>
          <p:nvPr/>
        </p:nvSpPr>
        <p:spPr bwMode="auto">
          <a:xfrm>
            <a:off x="43465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491587" name="Text Box 68"/>
          <p:cNvSpPr txBox="1">
            <a:spLocks noChangeArrowheads="1"/>
          </p:cNvSpPr>
          <p:nvPr/>
        </p:nvSpPr>
        <p:spPr bwMode="auto">
          <a:xfrm>
            <a:off x="548322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491588" name="Text Box 69"/>
          <p:cNvSpPr txBox="1">
            <a:spLocks noChangeArrowheads="1"/>
          </p:cNvSpPr>
          <p:nvPr/>
        </p:nvSpPr>
        <p:spPr bwMode="auto">
          <a:xfrm>
            <a:off x="65944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766022" name="Rectangle 70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23" name="Rectangle 71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24" name="Text Box 72"/>
          <p:cNvSpPr txBox="1">
            <a:spLocks noChangeArrowheads="1"/>
          </p:cNvSpPr>
          <p:nvPr/>
        </p:nvSpPr>
        <p:spPr bwMode="auto">
          <a:xfrm>
            <a:off x="457200" y="4419600"/>
            <a:ext cx="8229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FFFF"/>
                </a:solidFill>
              </a:rPr>
              <a:t>This patient’s fatigue score is 60, significantly </a:t>
            </a:r>
            <a:r>
              <a:rPr lang="en-US" sz="1800" b="0" u="sng">
                <a:solidFill>
                  <a:srgbClr val="FFFFFF"/>
                </a:solidFill>
              </a:rPr>
              <a:t>worse than average</a:t>
            </a:r>
            <a:r>
              <a:rPr lang="en-US" sz="1800" b="0">
                <a:solidFill>
                  <a:srgbClr val="FFFFFF"/>
                </a:solidFill>
              </a:rPr>
              <a:t> (50). People who score 60 on fatigue tend to answer questions as follows:</a:t>
            </a:r>
            <a:br>
              <a:rPr lang="en-US" sz="1800" b="0">
                <a:solidFill>
                  <a:srgbClr val="FFFFFF"/>
                </a:solidFill>
              </a:rPr>
            </a:br>
            <a:r>
              <a:rPr lang="en-US" sz="1800" b="0">
                <a:solidFill>
                  <a:srgbClr val="FFFFFF"/>
                </a:solidFill>
              </a:rPr>
              <a:t/>
            </a:r>
            <a:br>
              <a:rPr lang="en-US" sz="1800" b="0">
                <a:solidFill>
                  <a:srgbClr val="FFFFFF"/>
                </a:solidFill>
              </a:rPr>
            </a:br>
            <a:r>
              <a:rPr lang="en-US" sz="1800" b="0">
                <a:solidFill>
                  <a:srgbClr val="FFFFFF"/>
                </a:solidFill>
              </a:rPr>
              <a:t>…”I have been too tired to climb one flight of stairs: VERY MUCH</a:t>
            </a: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FFFF"/>
                </a:solidFill>
              </a:rPr>
              <a:t>…”I have had enough energy to go out with my family: A LITTLE BIT</a:t>
            </a:r>
            <a:br>
              <a:rPr lang="en-US" sz="1800" b="0">
                <a:solidFill>
                  <a:srgbClr val="FFFFFF"/>
                </a:solidFill>
              </a:rPr>
            </a:b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0" grpId="0"/>
      <p:bldP spid="765991" grpId="0"/>
      <p:bldP spid="7660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8004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6" name="Rectangle 6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7" name="Rectangle 7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8" name="Rectangle 8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9" name="Rectangle 9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0" name="Rectangle 10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1" name="Rectangle 11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2" name="Rectangle 12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3" name="Rectangle 13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4" name="Rectangle 14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5" name="Rectangle 15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6" name="Rectangle 16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7" name="Rectangle 17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8" name="Rectangle 18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9" name="Rectangle 19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0" name="Rectangle 20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1" name="Rectangle 21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2" name="Rectangle 22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3" name="Rectangle 23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4" name="Rectangle 24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5" name="Rectangle 25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6" name="Rectangle 26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7" name="Rectangle 27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8" name="Rectangle 28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9" name="Rectangle 29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0" name="Rectangle 30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1" name="Rectangle 31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287775" name="Rectangle 32"/>
          <p:cNvSpPr>
            <a:spLocks noGrp="1" noChangeArrowheads="1"/>
          </p:cNvSpPr>
          <p:nvPr>
            <p:ph type="title"/>
          </p:nvPr>
        </p:nvSpPr>
        <p:spPr>
          <a:xfrm>
            <a:off x="80963" y="138113"/>
            <a:ext cx="8991600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Example of low fatigue</a:t>
            </a:r>
          </a:p>
        </p:txBody>
      </p:sp>
      <p:sp>
        <p:nvSpPr>
          <p:cNvPr id="768033" name="Rectangle 33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4" name="Rectangle 34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5" name="Rectangle 35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6" name="Rectangle 36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7" name="Rectangle 37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8" name="Rectangle 38"/>
          <p:cNvSpPr>
            <a:spLocks noChangeArrowheads="1"/>
          </p:cNvSpPr>
          <p:nvPr/>
        </p:nvSpPr>
        <p:spPr bwMode="auto">
          <a:xfrm>
            <a:off x="2754313" y="1066800"/>
            <a:ext cx="4052887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Fatigue Score=40</a:t>
            </a:r>
          </a:p>
        </p:txBody>
      </p:sp>
      <p:sp>
        <p:nvSpPr>
          <p:cNvPr id="768039" name="Rectangle 39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0" name="Rectangle 40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1" name="Rectangle 41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2" name="Rectangle 42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3" name="Rectangle 43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4" name="Rectangle 44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5" name="Rectangle 45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6" name="Rectangle 46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7" name="Rectangle 47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8" name="Rectangle 48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9" name="Rectangle 49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0" name="Rectangle 50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1" name="Rectangle 51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2" name="Rectangle 52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dirty="0" err="1">
                <a:solidFill>
                  <a:srgbClr val="FFFF00"/>
                </a:solidFill>
                <a:latin typeface="Times New Roman" pitchFamily="-110" charset="0"/>
                <a:sym typeface="Webdings" pitchFamily="-110" charset="2"/>
              </a:rPr>
              <a:t></a:t>
            </a:r>
            <a:endParaRPr lang="en-US" sz="3200" b="0" dirty="0">
              <a:solidFill>
                <a:srgbClr val="FFFF00"/>
              </a:solidFill>
              <a:latin typeface="Times New Roman" pitchFamily="-110" charset="0"/>
              <a:sym typeface="Webdings" pitchFamily="-110" charset="2"/>
            </a:endParaRPr>
          </a:p>
        </p:txBody>
      </p:sp>
      <p:sp>
        <p:nvSpPr>
          <p:cNvPr id="768053" name="Rectangle 53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4" name="Rectangle 54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5" name="Rectangle 55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6" name="Rectangle 56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7" name="Rectangle 57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8" name="Rectangle 58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9" name="Rectangle 59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93627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28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29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30" name="Line 63"/>
          <p:cNvSpPr>
            <a:spLocks noChangeShapeType="1"/>
          </p:cNvSpPr>
          <p:nvPr/>
        </p:nvSpPr>
        <p:spPr bwMode="auto">
          <a:xfrm>
            <a:off x="5661025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31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32" name="Text Box 65"/>
          <p:cNvSpPr txBox="1">
            <a:spLocks noChangeArrowheads="1"/>
          </p:cNvSpPr>
          <p:nvPr/>
        </p:nvSpPr>
        <p:spPr bwMode="auto">
          <a:xfrm>
            <a:off x="215741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493633" name="Text Box 66"/>
          <p:cNvSpPr txBox="1">
            <a:spLocks noChangeArrowheads="1"/>
          </p:cNvSpPr>
          <p:nvPr/>
        </p:nvSpPr>
        <p:spPr bwMode="auto">
          <a:xfrm>
            <a:off x="31908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493634" name="Text Box 67"/>
          <p:cNvSpPr txBox="1">
            <a:spLocks noChangeArrowheads="1"/>
          </p:cNvSpPr>
          <p:nvPr/>
        </p:nvSpPr>
        <p:spPr bwMode="auto">
          <a:xfrm>
            <a:off x="43465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493635" name="Text Box 68"/>
          <p:cNvSpPr txBox="1">
            <a:spLocks noChangeArrowheads="1"/>
          </p:cNvSpPr>
          <p:nvPr/>
        </p:nvSpPr>
        <p:spPr bwMode="auto">
          <a:xfrm>
            <a:off x="548322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493636" name="Text Box 69"/>
          <p:cNvSpPr txBox="1">
            <a:spLocks noChangeArrowheads="1"/>
          </p:cNvSpPr>
          <p:nvPr/>
        </p:nvSpPr>
        <p:spPr bwMode="auto">
          <a:xfrm>
            <a:off x="65944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768070" name="Rectangle 70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71" name="Rectangle 71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72" name="Text Box 72"/>
          <p:cNvSpPr txBox="1">
            <a:spLocks noChangeArrowheads="1"/>
          </p:cNvSpPr>
          <p:nvPr/>
        </p:nvSpPr>
        <p:spPr bwMode="auto">
          <a:xfrm>
            <a:off x="452438" y="4267200"/>
            <a:ext cx="89741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FFFFFF"/>
                </a:solidFill>
              </a:rPr>
              <a:t>This patient’s fatigue score is 40, significantly </a:t>
            </a:r>
            <a:r>
              <a:rPr lang="en-US" sz="1800" b="0" u="sng" dirty="0">
                <a:solidFill>
                  <a:srgbClr val="FFFFFF"/>
                </a:solidFill>
              </a:rPr>
              <a:t>better than average</a:t>
            </a:r>
            <a:r>
              <a:rPr lang="en-US" sz="1800" b="0" dirty="0">
                <a:solidFill>
                  <a:srgbClr val="FFFFFF"/>
                </a:solidFill>
              </a:rPr>
              <a:t> (50). People who 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FFFFFF"/>
                </a:solidFill>
              </a:rPr>
              <a:t>score 40 on fatigue tend to answer questions as follows:</a:t>
            </a:r>
            <a:br>
              <a:rPr lang="en-US" sz="1800" b="0" dirty="0">
                <a:solidFill>
                  <a:srgbClr val="FFFFFF"/>
                </a:solidFill>
              </a:rPr>
            </a:br>
            <a:endParaRPr lang="en-US" sz="1800" b="0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FFFFFF"/>
                </a:solidFill>
              </a:rPr>
              <a:t>…”I have been too tired to climb one flight of stairs: </a:t>
            </a:r>
            <a:r>
              <a:rPr lang="en-US" sz="1800" b="0" dirty="0" smtClean="0">
                <a:solidFill>
                  <a:srgbClr val="FFFFFF"/>
                </a:solidFill>
              </a:rPr>
              <a:t> NOT AT ALL</a:t>
            </a:r>
          </a:p>
          <a:p>
            <a:r>
              <a:rPr lang="en-US" sz="1800" b="0" dirty="0" smtClean="0">
                <a:solidFill>
                  <a:srgbClr val="FFFFFF"/>
                </a:solidFill>
              </a:rPr>
              <a:t>…”I have had enough energy to go out with my family: VERY MUCH</a:t>
            </a:r>
            <a:br>
              <a:rPr lang="en-US" sz="1800" b="0" dirty="0" smtClean="0">
                <a:solidFill>
                  <a:srgbClr val="FFFFFF"/>
                </a:solidFill>
              </a:rPr>
            </a:br>
            <a:endParaRPr lang="en-US" sz="18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6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8" grpId="0"/>
      <p:bldP spid="768052" grpId="0"/>
      <p:bldP spid="7680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1752600"/>
          </a:xfrm>
        </p:spPr>
        <p:txBody>
          <a:bodyPr/>
          <a:lstStyle/>
          <a:p>
            <a:pPr algn="l" eaLnBrk="1" hangingPunct="1"/>
            <a:r>
              <a:rPr lang="en-US" sz="3200" smtClean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3968750" y="6378575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0327029-72BA-4049-8AF3-98CF74B2FEC5}" type="slidenum">
              <a:rPr lang="en-US" sz="1400" b="1"/>
              <a:pPr algn="ctr" eaLnBrk="1" hangingPunct="1"/>
              <a:t>26</a:t>
            </a:fld>
            <a:endParaRPr lang="en-US" sz="1400" b="1"/>
          </a:p>
        </p:txBody>
      </p:sp>
      <p:grpSp>
        <p:nvGrpSpPr>
          <p:cNvPr id="27652" name="Group 69"/>
          <p:cNvGrpSpPr>
            <a:grpSpLocks noGrp="1"/>
          </p:cNvGrpSpPr>
          <p:nvPr/>
        </p:nvGrpSpPr>
        <p:grpSpPr bwMode="auto">
          <a:xfrm>
            <a:off x="290513" y="1322388"/>
            <a:ext cx="8472487" cy="4667250"/>
            <a:chOff x="183" y="833"/>
            <a:chExt cx="5337" cy="2940"/>
          </a:xfrm>
        </p:grpSpPr>
        <p:sp>
          <p:nvSpPr>
            <p:cNvPr id="2765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765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2765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2765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2765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PF-10</a:t>
              </a:r>
            </a:p>
          </p:txBody>
        </p:sp>
        <p:sp>
          <p:nvSpPr>
            <p:cNvPr id="2765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1.7</a:t>
              </a:r>
            </a:p>
          </p:txBody>
        </p:sp>
        <p:sp>
          <p:nvSpPr>
            <p:cNvPr id="2766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2.38</a:t>
              </a:r>
            </a:p>
          </p:txBody>
        </p:sp>
        <p:sp>
          <p:nvSpPr>
            <p:cNvPr id="2766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.0208</a:t>
              </a:r>
            </a:p>
          </p:txBody>
        </p:sp>
        <p:sp>
          <p:nvSpPr>
            <p:cNvPr id="2766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RP-4</a:t>
              </a:r>
            </a:p>
          </p:txBody>
        </p:sp>
        <p:sp>
          <p:nvSpPr>
            <p:cNvPr id="2766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4.1</a:t>
              </a:r>
            </a:p>
          </p:txBody>
        </p:sp>
        <p:sp>
          <p:nvSpPr>
            <p:cNvPr id="2766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3.81</a:t>
              </a:r>
            </a:p>
          </p:txBody>
        </p:sp>
        <p:sp>
          <p:nvSpPr>
            <p:cNvPr id="2766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.0004</a:t>
              </a:r>
            </a:p>
          </p:txBody>
        </p:sp>
        <p:sp>
          <p:nvSpPr>
            <p:cNvPr id="2766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BP-2</a:t>
              </a:r>
            </a:p>
          </p:txBody>
        </p:sp>
        <p:sp>
          <p:nvSpPr>
            <p:cNvPr id="2766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3.6</a:t>
              </a:r>
            </a:p>
          </p:txBody>
        </p:sp>
        <p:sp>
          <p:nvSpPr>
            <p:cNvPr id="2766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2.59</a:t>
              </a:r>
            </a:p>
          </p:txBody>
        </p:sp>
        <p:sp>
          <p:nvSpPr>
            <p:cNvPr id="2766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.0125</a:t>
              </a:r>
            </a:p>
          </p:txBody>
        </p:sp>
        <p:sp>
          <p:nvSpPr>
            <p:cNvPr id="2767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GH-5</a:t>
              </a:r>
            </a:p>
          </p:txBody>
        </p:sp>
        <p:sp>
          <p:nvSpPr>
            <p:cNvPr id="2767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2.4</a:t>
              </a:r>
            </a:p>
          </p:txBody>
        </p:sp>
        <p:sp>
          <p:nvSpPr>
            <p:cNvPr id="2767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2.86</a:t>
              </a:r>
            </a:p>
          </p:txBody>
        </p:sp>
        <p:sp>
          <p:nvSpPr>
            <p:cNvPr id="2767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.0061</a:t>
              </a:r>
            </a:p>
          </p:txBody>
        </p:sp>
        <p:sp>
          <p:nvSpPr>
            <p:cNvPr id="2767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EN-4</a:t>
              </a:r>
            </a:p>
          </p:txBody>
        </p:sp>
        <p:sp>
          <p:nvSpPr>
            <p:cNvPr id="2767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5.1</a:t>
              </a:r>
            </a:p>
          </p:txBody>
        </p:sp>
        <p:sp>
          <p:nvSpPr>
            <p:cNvPr id="2767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4.33</a:t>
              </a:r>
            </a:p>
          </p:txBody>
        </p:sp>
        <p:sp>
          <p:nvSpPr>
            <p:cNvPr id="2767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.0001</a:t>
              </a:r>
            </a:p>
          </p:txBody>
        </p:sp>
        <p:sp>
          <p:nvSpPr>
            <p:cNvPr id="2767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SF-2</a:t>
              </a:r>
            </a:p>
          </p:txBody>
        </p:sp>
        <p:sp>
          <p:nvSpPr>
            <p:cNvPr id="2767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4.7</a:t>
              </a:r>
            </a:p>
          </p:txBody>
        </p:sp>
        <p:sp>
          <p:nvSpPr>
            <p:cNvPr id="2768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3.51</a:t>
              </a:r>
            </a:p>
          </p:txBody>
        </p:sp>
        <p:sp>
          <p:nvSpPr>
            <p:cNvPr id="2768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.0009</a:t>
              </a:r>
            </a:p>
          </p:txBody>
        </p:sp>
        <p:sp>
          <p:nvSpPr>
            <p:cNvPr id="2768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RE-3</a:t>
              </a:r>
            </a:p>
          </p:txBody>
        </p:sp>
        <p:sp>
          <p:nvSpPr>
            <p:cNvPr id="2768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1.5</a:t>
              </a:r>
            </a:p>
          </p:txBody>
        </p:sp>
        <p:sp>
          <p:nvSpPr>
            <p:cNvPr id="2768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0.96</a:t>
              </a:r>
            </a:p>
          </p:txBody>
        </p:sp>
        <p:sp>
          <p:nvSpPr>
            <p:cNvPr id="2768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.3400</a:t>
              </a:r>
            </a:p>
          </p:txBody>
        </p:sp>
        <p:sp>
          <p:nvSpPr>
            <p:cNvPr id="2768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EWB-5</a:t>
              </a:r>
            </a:p>
          </p:txBody>
        </p:sp>
        <p:sp>
          <p:nvSpPr>
            <p:cNvPr id="2768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4.3</a:t>
              </a:r>
            </a:p>
          </p:txBody>
        </p:sp>
        <p:sp>
          <p:nvSpPr>
            <p:cNvPr id="2768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3.20</a:t>
              </a:r>
            </a:p>
          </p:txBody>
        </p:sp>
        <p:sp>
          <p:nvSpPr>
            <p:cNvPr id="2768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.0023</a:t>
              </a:r>
            </a:p>
          </p:txBody>
        </p:sp>
        <p:sp>
          <p:nvSpPr>
            <p:cNvPr id="2769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PCS</a:t>
              </a:r>
            </a:p>
          </p:txBody>
        </p:sp>
        <p:sp>
          <p:nvSpPr>
            <p:cNvPr id="2769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2.8</a:t>
              </a:r>
            </a:p>
          </p:txBody>
        </p:sp>
        <p:sp>
          <p:nvSpPr>
            <p:cNvPr id="2769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3.23</a:t>
              </a:r>
            </a:p>
          </p:txBody>
        </p:sp>
        <p:sp>
          <p:nvSpPr>
            <p:cNvPr id="2769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.0021</a:t>
              </a:r>
            </a:p>
          </p:txBody>
        </p:sp>
        <p:sp>
          <p:nvSpPr>
            <p:cNvPr id="2769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MCS</a:t>
              </a:r>
            </a:p>
          </p:txBody>
        </p:sp>
        <p:sp>
          <p:nvSpPr>
            <p:cNvPr id="2769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3.9</a:t>
              </a:r>
            </a:p>
          </p:txBody>
        </p:sp>
        <p:sp>
          <p:nvSpPr>
            <p:cNvPr id="2769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2.82</a:t>
              </a:r>
            </a:p>
          </p:txBody>
        </p:sp>
        <p:sp>
          <p:nvSpPr>
            <p:cNvPr id="2769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.0067</a:t>
              </a:r>
            </a:p>
          </p:txBody>
        </p:sp>
        <p:sp>
          <p:nvSpPr>
            <p:cNvPr id="2769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Line 68"/>
          <p:cNvSpPr>
            <a:spLocks noChangeShapeType="1"/>
          </p:cNvSpPr>
          <p:nvPr/>
        </p:nvSpPr>
        <p:spPr bwMode="auto">
          <a:xfrm>
            <a:off x="8096250" y="455295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Defining a Responder: Reliable Change Index (RCI)</a:t>
            </a:r>
          </a:p>
        </p:txBody>
      </p:sp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3968750" y="6378575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4C0729D-245A-43C0-A7EB-00ADE5F62955}" type="slidenum">
              <a:rPr lang="en-US" sz="1400" smtClean="0">
                <a:solidFill>
                  <a:srgbClr val="000000"/>
                </a:solidFill>
                <a:cs typeface="+mn-cs"/>
              </a:rPr>
              <a:pPr algn="ctr" eaLnBrk="1" hangingPunct="1"/>
              <a:t>27</a:t>
            </a:fld>
            <a:endParaRPr lang="en-US" sz="1400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28676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86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87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200" b="0" i="1" smtClean="0">
                <a:solidFill>
                  <a:srgbClr val="000000"/>
                </a:solidFill>
                <a:cs typeface="+mn-cs"/>
              </a:rPr>
              <a:t>Note: SD</a:t>
            </a:r>
            <a:r>
              <a:rPr lang="en-US" sz="1200" b="0" i="1" baseline="-25000" smtClean="0">
                <a:solidFill>
                  <a:srgbClr val="000000"/>
                </a:solidFill>
                <a:cs typeface="+mn-cs"/>
              </a:rPr>
              <a:t>bl</a:t>
            </a:r>
            <a:r>
              <a:rPr lang="en-US" sz="1200" b="0" baseline="-2500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1200" b="0" smtClean="0">
                <a:solidFill>
                  <a:srgbClr val="000000"/>
                </a:solidFill>
                <a:cs typeface="+mn-cs"/>
              </a:rPr>
              <a:t> = standard deviation at baseline</a:t>
            </a:r>
          </a:p>
          <a:p>
            <a:r>
              <a:rPr lang="en-US" sz="1200" b="0" i="1" smtClean="0">
                <a:solidFill>
                  <a:srgbClr val="000000"/>
                </a:solidFill>
                <a:cs typeface="+mn-cs"/>
              </a:rPr>
              <a:t>          r</a:t>
            </a:r>
            <a:r>
              <a:rPr lang="en-US" sz="1200" b="0" i="1" baseline="-25000" smtClean="0">
                <a:solidFill>
                  <a:srgbClr val="000000"/>
                </a:solidFill>
                <a:cs typeface="+mn-cs"/>
              </a:rPr>
              <a:t>xx</a:t>
            </a:r>
            <a:r>
              <a:rPr lang="en-US" sz="1200" b="0" smtClean="0">
                <a:solidFill>
                  <a:srgbClr val="000000"/>
                </a:solidFill>
                <a:cs typeface="+mn-cs"/>
              </a:rPr>
              <a:t> = reliability</a:t>
            </a:r>
          </a:p>
          <a:p>
            <a:r>
              <a:rPr lang="en-US" sz="1200" b="0" i="1" smtClean="0">
                <a:solidFill>
                  <a:srgbClr val="000000"/>
                </a:solidFill>
                <a:cs typeface="+mn-cs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1447800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Comic Sans MS" pitchFamily="66" charset="0"/>
              </a:rPr>
              <a:t>Amount of Change in Observed Score </a:t>
            </a:r>
            <a:br>
              <a:rPr lang="en-US" sz="3600" smtClean="0">
                <a:latin typeface="Comic Sans MS" pitchFamily="66" charset="0"/>
              </a:rPr>
            </a:br>
            <a:r>
              <a:rPr lang="en-US" sz="3600" smtClean="0">
                <a:latin typeface="Comic Sans MS" pitchFamily="66" charset="0"/>
              </a:rPr>
              <a:t>Needed for Significant Individual Change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3968750" y="6378575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CB8D702-7190-4B62-B7F3-CD4F79832CA2}" type="slidenum">
              <a:rPr lang="en-US" sz="1400" b="1"/>
              <a:pPr algn="ctr" eaLnBrk="1" hangingPunct="1"/>
              <a:t>28</a:t>
            </a:fld>
            <a:endParaRPr lang="en-US" sz="1400" b="1"/>
          </a:p>
        </p:txBody>
      </p:sp>
      <p:grpSp>
        <p:nvGrpSpPr>
          <p:cNvPr id="29700" name="Group 67"/>
          <p:cNvGrpSpPr>
            <a:grpSpLocks noGrp="1"/>
          </p:cNvGrpSpPr>
          <p:nvPr/>
        </p:nvGrpSpPr>
        <p:grpSpPr bwMode="auto">
          <a:xfrm>
            <a:off x="285750" y="1246188"/>
            <a:ext cx="8551863" cy="4708525"/>
            <a:chOff x="180" y="785"/>
            <a:chExt cx="5387" cy="2966"/>
          </a:xfrm>
        </p:grpSpPr>
        <p:sp>
          <p:nvSpPr>
            <p:cNvPr id="29701" name="Rectangle 2053"/>
            <p:cNvSpPr>
              <a:spLocks noChangeArrowheads="1"/>
            </p:cNvSpPr>
            <p:nvPr/>
          </p:nvSpPr>
          <p:spPr bwMode="auto">
            <a:xfrm>
              <a:off x="18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200" b="1">
                  <a:solidFill>
                    <a:srgbClr val="FFFFFF"/>
                  </a:solidFill>
                </a:rPr>
                <a:t>Scale</a:t>
              </a:r>
            </a:p>
          </p:txBody>
        </p:sp>
        <p:sp>
          <p:nvSpPr>
            <p:cNvPr id="29702" name="Rectangle 2054"/>
            <p:cNvSpPr>
              <a:spLocks noChangeArrowheads="1"/>
            </p:cNvSpPr>
            <p:nvPr/>
          </p:nvSpPr>
          <p:spPr bwMode="auto">
            <a:xfrm>
              <a:off x="1527" y="785"/>
              <a:ext cx="1346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80000"/>
                </a:spcBef>
                <a:buClr>
                  <a:srgbClr val="275DA6"/>
                </a:buClr>
              </a:pPr>
              <a:r>
                <a:rPr lang="en-US" sz="2200" b="1" dirty="0" smtClean="0">
                  <a:solidFill>
                    <a:srgbClr val="FFFFFF"/>
                  </a:solidFill>
                </a:rPr>
                <a:t>Change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29703" name="Rectangle 2055"/>
            <p:cNvSpPr>
              <a:spLocks noChangeArrowheads="1"/>
            </p:cNvSpPr>
            <p:nvPr/>
          </p:nvSpPr>
          <p:spPr bwMode="auto">
            <a:xfrm>
              <a:off x="2873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>
                  <a:solidFill>
                    <a:srgbClr val="FFFFFF"/>
                  </a:solidFill>
                </a:rPr>
                <a:t>Effect size</a:t>
              </a:r>
            </a:p>
          </p:txBody>
        </p:sp>
        <p:sp>
          <p:nvSpPr>
            <p:cNvPr id="29704" name="Rectangle 2056"/>
            <p:cNvSpPr>
              <a:spLocks noChangeArrowheads="1"/>
            </p:cNvSpPr>
            <p:nvPr/>
          </p:nvSpPr>
          <p:spPr bwMode="auto">
            <a:xfrm>
              <a:off x="422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 dirty="0" smtClean="0">
                  <a:solidFill>
                    <a:srgbClr val="FFFFFF"/>
                  </a:solidFill>
                  <a:cs typeface="Times New Roman" pitchFamily="18" charset="0"/>
                </a:rPr>
                <a:t>Reliability</a:t>
              </a:r>
              <a:endParaRPr lang="en-US" sz="2000" b="1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sp>
          <p:nvSpPr>
            <p:cNvPr id="29705" name="Rectangle 2057"/>
            <p:cNvSpPr>
              <a:spLocks noChangeArrowheads="1"/>
            </p:cNvSpPr>
            <p:nvPr/>
          </p:nvSpPr>
          <p:spPr bwMode="auto">
            <a:xfrm>
              <a:off x="18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PF-10</a:t>
              </a:r>
            </a:p>
          </p:txBody>
        </p:sp>
        <p:sp>
          <p:nvSpPr>
            <p:cNvPr id="29706" name="Rectangle 2058"/>
            <p:cNvSpPr>
              <a:spLocks noChangeArrowheads="1"/>
            </p:cNvSpPr>
            <p:nvPr/>
          </p:nvSpPr>
          <p:spPr bwMode="auto">
            <a:xfrm>
              <a:off x="1527" y="1270"/>
              <a:ext cx="1346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 8.4</a:t>
              </a:r>
            </a:p>
          </p:txBody>
        </p:sp>
        <p:sp>
          <p:nvSpPr>
            <p:cNvPr id="29707" name="Rectangle 2059"/>
            <p:cNvSpPr>
              <a:spLocks noChangeArrowheads="1"/>
            </p:cNvSpPr>
            <p:nvPr/>
          </p:nvSpPr>
          <p:spPr bwMode="auto">
            <a:xfrm>
              <a:off x="2873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 dirty="0"/>
                <a:t>  0.67</a:t>
              </a:r>
            </a:p>
          </p:txBody>
        </p:sp>
        <p:sp>
          <p:nvSpPr>
            <p:cNvPr id="29708" name="Rectangle 2060"/>
            <p:cNvSpPr>
              <a:spLocks noChangeArrowheads="1"/>
            </p:cNvSpPr>
            <p:nvPr/>
          </p:nvSpPr>
          <p:spPr bwMode="auto">
            <a:xfrm>
              <a:off x="422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0.94</a:t>
              </a:r>
            </a:p>
          </p:txBody>
        </p:sp>
        <p:sp>
          <p:nvSpPr>
            <p:cNvPr id="29709" name="Rectangle 2061"/>
            <p:cNvSpPr>
              <a:spLocks noChangeArrowheads="1"/>
            </p:cNvSpPr>
            <p:nvPr/>
          </p:nvSpPr>
          <p:spPr bwMode="auto">
            <a:xfrm>
              <a:off x="18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RP-4</a:t>
              </a:r>
            </a:p>
          </p:txBody>
        </p:sp>
        <p:sp>
          <p:nvSpPr>
            <p:cNvPr id="29710" name="Rectangle 2062"/>
            <p:cNvSpPr>
              <a:spLocks noChangeArrowheads="1"/>
            </p:cNvSpPr>
            <p:nvPr/>
          </p:nvSpPr>
          <p:spPr bwMode="auto">
            <a:xfrm>
              <a:off x="1527" y="1519"/>
              <a:ext cx="1346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 8.4</a:t>
              </a:r>
            </a:p>
          </p:txBody>
        </p:sp>
        <p:sp>
          <p:nvSpPr>
            <p:cNvPr id="29711" name="Rectangle 2063"/>
            <p:cNvSpPr>
              <a:spLocks noChangeArrowheads="1"/>
            </p:cNvSpPr>
            <p:nvPr/>
          </p:nvSpPr>
          <p:spPr bwMode="auto">
            <a:xfrm>
              <a:off x="2873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0.72</a:t>
              </a:r>
            </a:p>
          </p:txBody>
        </p:sp>
        <p:sp>
          <p:nvSpPr>
            <p:cNvPr id="29712" name="Rectangle 2064"/>
            <p:cNvSpPr>
              <a:spLocks noChangeArrowheads="1"/>
            </p:cNvSpPr>
            <p:nvPr/>
          </p:nvSpPr>
          <p:spPr bwMode="auto">
            <a:xfrm>
              <a:off x="422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0.93</a:t>
              </a:r>
            </a:p>
          </p:txBody>
        </p:sp>
        <p:sp>
          <p:nvSpPr>
            <p:cNvPr id="29713" name="Rectangle 2065"/>
            <p:cNvSpPr>
              <a:spLocks noChangeArrowheads="1"/>
            </p:cNvSpPr>
            <p:nvPr/>
          </p:nvSpPr>
          <p:spPr bwMode="auto">
            <a:xfrm>
              <a:off x="18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BP-2</a:t>
              </a:r>
            </a:p>
          </p:txBody>
        </p:sp>
        <p:sp>
          <p:nvSpPr>
            <p:cNvPr id="29714" name="Rectangle 2066"/>
            <p:cNvSpPr>
              <a:spLocks noChangeArrowheads="1"/>
            </p:cNvSpPr>
            <p:nvPr/>
          </p:nvSpPr>
          <p:spPr bwMode="auto">
            <a:xfrm>
              <a:off x="1527" y="1766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10.4</a:t>
              </a:r>
            </a:p>
          </p:txBody>
        </p:sp>
        <p:sp>
          <p:nvSpPr>
            <p:cNvPr id="29715" name="Rectangle 2067"/>
            <p:cNvSpPr>
              <a:spLocks noChangeArrowheads="1"/>
            </p:cNvSpPr>
            <p:nvPr/>
          </p:nvSpPr>
          <p:spPr bwMode="auto">
            <a:xfrm>
              <a:off x="2873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1.01</a:t>
              </a:r>
            </a:p>
          </p:txBody>
        </p:sp>
        <p:sp>
          <p:nvSpPr>
            <p:cNvPr id="29716" name="Rectangle 2068"/>
            <p:cNvSpPr>
              <a:spLocks noChangeArrowheads="1"/>
            </p:cNvSpPr>
            <p:nvPr/>
          </p:nvSpPr>
          <p:spPr bwMode="auto">
            <a:xfrm>
              <a:off x="422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0.87</a:t>
              </a:r>
            </a:p>
          </p:txBody>
        </p:sp>
        <p:sp>
          <p:nvSpPr>
            <p:cNvPr id="29717" name="Rectangle 2069"/>
            <p:cNvSpPr>
              <a:spLocks noChangeArrowheads="1"/>
            </p:cNvSpPr>
            <p:nvPr/>
          </p:nvSpPr>
          <p:spPr bwMode="auto">
            <a:xfrm>
              <a:off x="18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GH-5</a:t>
              </a:r>
            </a:p>
          </p:txBody>
        </p:sp>
        <p:sp>
          <p:nvSpPr>
            <p:cNvPr id="29718" name="Rectangle 2070"/>
            <p:cNvSpPr>
              <a:spLocks noChangeArrowheads="1"/>
            </p:cNvSpPr>
            <p:nvPr/>
          </p:nvSpPr>
          <p:spPr bwMode="auto">
            <a:xfrm>
              <a:off x="1527" y="2014"/>
              <a:ext cx="1346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13.0</a:t>
              </a:r>
            </a:p>
          </p:txBody>
        </p:sp>
        <p:sp>
          <p:nvSpPr>
            <p:cNvPr id="29719" name="Rectangle 2071"/>
            <p:cNvSpPr>
              <a:spLocks noChangeArrowheads="1"/>
            </p:cNvSpPr>
            <p:nvPr/>
          </p:nvSpPr>
          <p:spPr bwMode="auto">
            <a:xfrm>
              <a:off x="2873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1.13</a:t>
              </a:r>
            </a:p>
          </p:txBody>
        </p:sp>
        <p:sp>
          <p:nvSpPr>
            <p:cNvPr id="29720" name="Rectangle 2072"/>
            <p:cNvSpPr>
              <a:spLocks noChangeArrowheads="1"/>
            </p:cNvSpPr>
            <p:nvPr/>
          </p:nvSpPr>
          <p:spPr bwMode="auto">
            <a:xfrm>
              <a:off x="422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0.83</a:t>
              </a:r>
            </a:p>
          </p:txBody>
        </p:sp>
        <p:sp>
          <p:nvSpPr>
            <p:cNvPr id="29721" name="Rectangle 2073"/>
            <p:cNvSpPr>
              <a:spLocks noChangeArrowheads="1"/>
            </p:cNvSpPr>
            <p:nvPr/>
          </p:nvSpPr>
          <p:spPr bwMode="auto">
            <a:xfrm>
              <a:off x="18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EN-4</a:t>
              </a:r>
            </a:p>
          </p:txBody>
        </p:sp>
        <p:sp>
          <p:nvSpPr>
            <p:cNvPr id="29722" name="Rectangle 2074"/>
            <p:cNvSpPr>
              <a:spLocks noChangeArrowheads="1"/>
            </p:cNvSpPr>
            <p:nvPr/>
          </p:nvSpPr>
          <p:spPr bwMode="auto">
            <a:xfrm>
              <a:off x="1527" y="2263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12.8</a:t>
              </a:r>
            </a:p>
          </p:txBody>
        </p:sp>
        <p:sp>
          <p:nvSpPr>
            <p:cNvPr id="29723" name="Rectangle 2075"/>
            <p:cNvSpPr>
              <a:spLocks noChangeArrowheads="1"/>
            </p:cNvSpPr>
            <p:nvPr/>
          </p:nvSpPr>
          <p:spPr bwMode="auto">
            <a:xfrm>
              <a:off x="2873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1.33</a:t>
              </a:r>
            </a:p>
          </p:txBody>
        </p:sp>
        <p:sp>
          <p:nvSpPr>
            <p:cNvPr id="29724" name="Rectangle 2076"/>
            <p:cNvSpPr>
              <a:spLocks noChangeArrowheads="1"/>
            </p:cNvSpPr>
            <p:nvPr/>
          </p:nvSpPr>
          <p:spPr bwMode="auto">
            <a:xfrm>
              <a:off x="422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0.77</a:t>
              </a:r>
            </a:p>
          </p:txBody>
        </p:sp>
        <p:sp>
          <p:nvSpPr>
            <p:cNvPr id="29725" name="Rectangle 2077"/>
            <p:cNvSpPr>
              <a:spLocks noChangeArrowheads="1"/>
            </p:cNvSpPr>
            <p:nvPr/>
          </p:nvSpPr>
          <p:spPr bwMode="auto">
            <a:xfrm>
              <a:off x="18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SF-2</a:t>
              </a:r>
            </a:p>
          </p:txBody>
        </p:sp>
        <p:sp>
          <p:nvSpPr>
            <p:cNvPr id="29726" name="Rectangle 2078"/>
            <p:cNvSpPr>
              <a:spLocks noChangeArrowheads="1"/>
            </p:cNvSpPr>
            <p:nvPr/>
          </p:nvSpPr>
          <p:spPr bwMode="auto">
            <a:xfrm>
              <a:off x="1527" y="2511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13.8</a:t>
              </a:r>
            </a:p>
          </p:txBody>
        </p:sp>
        <p:sp>
          <p:nvSpPr>
            <p:cNvPr id="29727" name="Rectangle 2079"/>
            <p:cNvSpPr>
              <a:spLocks noChangeArrowheads="1"/>
            </p:cNvSpPr>
            <p:nvPr/>
          </p:nvSpPr>
          <p:spPr bwMode="auto">
            <a:xfrm>
              <a:off x="2873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1.07</a:t>
              </a:r>
            </a:p>
          </p:txBody>
        </p:sp>
        <p:sp>
          <p:nvSpPr>
            <p:cNvPr id="29728" name="Rectangle 2080"/>
            <p:cNvSpPr>
              <a:spLocks noChangeArrowheads="1"/>
            </p:cNvSpPr>
            <p:nvPr/>
          </p:nvSpPr>
          <p:spPr bwMode="auto">
            <a:xfrm>
              <a:off x="422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0.85</a:t>
              </a:r>
            </a:p>
          </p:txBody>
        </p:sp>
        <p:sp>
          <p:nvSpPr>
            <p:cNvPr id="29729" name="Rectangle 2081"/>
            <p:cNvSpPr>
              <a:spLocks noChangeArrowheads="1"/>
            </p:cNvSpPr>
            <p:nvPr/>
          </p:nvSpPr>
          <p:spPr bwMode="auto">
            <a:xfrm>
              <a:off x="18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RE-3</a:t>
              </a:r>
            </a:p>
          </p:txBody>
        </p:sp>
        <p:sp>
          <p:nvSpPr>
            <p:cNvPr id="29730" name="Rectangle 2082"/>
            <p:cNvSpPr>
              <a:spLocks noChangeArrowheads="1"/>
            </p:cNvSpPr>
            <p:nvPr/>
          </p:nvSpPr>
          <p:spPr bwMode="auto">
            <a:xfrm>
              <a:off x="1527" y="2759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 9.7</a:t>
              </a:r>
            </a:p>
          </p:txBody>
        </p:sp>
        <p:sp>
          <p:nvSpPr>
            <p:cNvPr id="29731" name="Rectangle 2083"/>
            <p:cNvSpPr>
              <a:spLocks noChangeArrowheads="1"/>
            </p:cNvSpPr>
            <p:nvPr/>
          </p:nvSpPr>
          <p:spPr bwMode="auto">
            <a:xfrm>
              <a:off x="2873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0.71</a:t>
              </a:r>
            </a:p>
          </p:txBody>
        </p:sp>
        <p:sp>
          <p:nvSpPr>
            <p:cNvPr id="29732" name="Rectangle 2084"/>
            <p:cNvSpPr>
              <a:spLocks noChangeArrowheads="1"/>
            </p:cNvSpPr>
            <p:nvPr/>
          </p:nvSpPr>
          <p:spPr bwMode="auto">
            <a:xfrm>
              <a:off x="422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0.94</a:t>
              </a:r>
            </a:p>
          </p:txBody>
        </p:sp>
        <p:sp>
          <p:nvSpPr>
            <p:cNvPr id="29733" name="Rectangle 2085"/>
            <p:cNvSpPr>
              <a:spLocks noChangeArrowheads="1"/>
            </p:cNvSpPr>
            <p:nvPr/>
          </p:nvSpPr>
          <p:spPr bwMode="auto">
            <a:xfrm>
              <a:off x="18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EWB-5</a:t>
              </a:r>
            </a:p>
          </p:txBody>
        </p:sp>
        <p:sp>
          <p:nvSpPr>
            <p:cNvPr id="29734" name="Rectangle 2086"/>
            <p:cNvSpPr>
              <a:spLocks noChangeArrowheads="1"/>
            </p:cNvSpPr>
            <p:nvPr/>
          </p:nvSpPr>
          <p:spPr bwMode="auto">
            <a:xfrm>
              <a:off x="1527" y="3007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13.4</a:t>
              </a:r>
            </a:p>
          </p:txBody>
        </p:sp>
        <p:sp>
          <p:nvSpPr>
            <p:cNvPr id="29735" name="Rectangle 2087"/>
            <p:cNvSpPr>
              <a:spLocks noChangeArrowheads="1"/>
            </p:cNvSpPr>
            <p:nvPr/>
          </p:nvSpPr>
          <p:spPr bwMode="auto">
            <a:xfrm>
              <a:off x="2873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1.26</a:t>
              </a:r>
            </a:p>
          </p:txBody>
        </p:sp>
        <p:sp>
          <p:nvSpPr>
            <p:cNvPr id="29736" name="Rectangle 2088"/>
            <p:cNvSpPr>
              <a:spLocks noChangeArrowheads="1"/>
            </p:cNvSpPr>
            <p:nvPr/>
          </p:nvSpPr>
          <p:spPr bwMode="auto">
            <a:xfrm>
              <a:off x="422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0.79</a:t>
              </a:r>
            </a:p>
          </p:txBody>
        </p:sp>
        <p:sp>
          <p:nvSpPr>
            <p:cNvPr id="29737" name="Rectangle 2089"/>
            <p:cNvSpPr>
              <a:spLocks noChangeArrowheads="1"/>
            </p:cNvSpPr>
            <p:nvPr/>
          </p:nvSpPr>
          <p:spPr bwMode="auto">
            <a:xfrm>
              <a:off x="18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PCS</a:t>
              </a:r>
            </a:p>
          </p:txBody>
        </p:sp>
        <p:sp>
          <p:nvSpPr>
            <p:cNvPr id="29738" name="Rectangle 2090"/>
            <p:cNvSpPr>
              <a:spLocks noChangeArrowheads="1"/>
            </p:cNvSpPr>
            <p:nvPr/>
          </p:nvSpPr>
          <p:spPr bwMode="auto">
            <a:xfrm>
              <a:off x="1527" y="3255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 7.1</a:t>
              </a:r>
            </a:p>
          </p:txBody>
        </p:sp>
        <p:sp>
          <p:nvSpPr>
            <p:cNvPr id="29739" name="Rectangle 2091"/>
            <p:cNvSpPr>
              <a:spLocks noChangeArrowheads="1"/>
            </p:cNvSpPr>
            <p:nvPr/>
          </p:nvSpPr>
          <p:spPr bwMode="auto">
            <a:xfrm>
              <a:off x="2873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0.62</a:t>
              </a:r>
            </a:p>
          </p:txBody>
        </p:sp>
        <p:sp>
          <p:nvSpPr>
            <p:cNvPr id="29740" name="Rectangle 2092"/>
            <p:cNvSpPr>
              <a:spLocks noChangeArrowheads="1"/>
            </p:cNvSpPr>
            <p:nvPr/>
          </p:nvSpPr>
          <p:spPr bwMode="auto">
            <a:xfrm>
              <a:off x="422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0.94</a:t>
              </a:r>
            </a:p>
          </p:txBody>
        </p:sp>
        <p:sp>
          <p:nvSpPr>
            <p:cNvPr id="29741" name="Rectangle 2093"/>
            <p:cNvSpPr>
              <a:spLocks noChangeArrowheads="1"/>
            </p:cNvSpPr>
            <p:nvPr/>
          </p:nvSpPr>
          <p:spPr bwMode="auto">
            <a:xfrm>
              <a:off x="18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MCS</a:t>
              </a:r>
            </a:p>
          </p:txBody>
        </p:sp>
        <p:sp>
          <p:nvSpPr>
            <p:cNvPr id="29742" name="Rectangle 2094"/>
            <p:cNvSpPr>
              <a:spLocks noChangeArrowheads="1"/>
            </p:cNvSpPr>
            <p:nvPr/>
          </p:nvSpPr>
          <p:spPr bwMode="auto">
            <a:xfrm>
              <a:off x="1527" y="3503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 9.7</a:t>
              </a:r>
            </a:p>
          </p:txBody>
        </p:sp>
        <p:sp>
          <p:nvSpPr>
            <p:cNvPr id="29743" name="Rectangle 2095"/>
            <p:cNvSpPr>
              <a:spLocks noChangeArrowheads="1"/>
            </p:cNvSpPr>
            <p:nvPr/>
          </p:nvSpPr>
          <p:spPr bwMode="auto">
            <a:xfrm>
              <a:off x="2873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  0.73</a:t>
              </a:r>
            </a:p>
          </p:txBody>
        </p:sp>
        <p:sp>
          <p:nvSpPr>
            <p:cNvPr id="29744" name="Rectangle 2096"/>
            <p:cNvSpPr>
              <a:spLocks noChangeArrowheads="1"/>
            </p:cNvSpPr>
            <p:nvPr/>
          </p:nvSpPr>
          <p:spPr bwMode="auto">
            <a:xfrm>
              <a:off x="422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1800"/>
                <a:t>0.93</a:t>
              </a:r>
            </a:p>
          </p:txBody>
        </p:sp>
        <p:sp>
          <p:nvSpPr>
            <p:cNvPr id="29745" name="Line 2097"/>
            <p:cNvSpPr>
              <a:spLocks noChangeShapeType="1"/>
            </p:cNvSpPr>
            <p:nvPr/>
          </p:nvSpPr>
          <p:spPr bwMode="auto">
            <a:xfrm>
              <a:off x="152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2098"/>
            <p:cNvSpPr>
              <a:spLocks noChangeShapeType="1"/>
            </p:cNvSpPr>
            <p:nvPr/>
          </p:nvSpPr>
          <p:spPr bwMode="auto">
            <a:xfrm>
              <a:off x="2873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2099"/>
            <p:cNvSpPr>
              <a:spLocks noChangeShapeType="1"/>
            </p:cNvSpPr>
            <p:nvPr/>
          </p:nvSpPr>
          <p:spPr bwMode="auto">
            <a:xfrm>
              <a:off x="422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2100"/>
            <p:cNvSpPr>
              <a:spLocks noChangeShapeType="1"/>
            </p:cNvSpPr>
            <p:nvPr/>
          </p:nvSpPr>
          <p:spPr bwMode="auto">
            <a:xfrm>
              <a:off x="180" y="1270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2101"/>
            <p:cNvSpPr>
              <a:spLocks noChangeShapeType="1"/>
            </p:cNvSpPr>
            <p:nvPr/>
          </p:nvSpPr>
          <p:spPr bwMode="auto">
            <a:xfrm>
              <a:off x="180" y="151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2102"/>
            <p:cNvSpPr>
              <a:spLocks noChangeShapeType="1"/>
            </p:cNvSpPr>
            <p:nvPr/>
          </p:nvSpPr>
          <p:spPr bwMode="auto">
            <a:xfrm>
              <a:off x="180" y="1766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2103"/>
            <p:cNvSpPr>
              <a:spLocks noChangeShapeType="1"/>
            </p:cNvSpPr>
            <p:nvPr/>
          </p:nvSpPr>
          <p:spPr bwMode="auto">
            <a:xfrm>
              <a:off x="180" y="2014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2104"/>
            <p:cNvSpPr>
              <a:spLocks noChangeShapeType="1"/>
            </p:cNvSpPr>
            <p:nvPr/>
          </p:nvSpPr>
          <p:spPr bwMode="auto">
            <a:xfrm>
              <a:off x="180" y="226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2105"/>
            <p:cNvSpPr>
              <a:spLocks noChangeShapeType="1"/>
            </p:cNvSpPr>
            <p:nvPr/>
          </p:nvSpPr>
          <p:spPr bwMode="auto">
            <a:xfrm>
              <a:off x="180" y="251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2106"/>
            <p:cNvSpPr>
              <a:spLocks noChangeShapeType="1"/>
            </p:cNvSpPr>
            <p:nvPr/>
          </p:nvSpPr>
          <p:spPr bwMode="auto">
            <a:xfrm>
              <a:off x="180" y="275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2107"/>
            <p:cNvSpPr>
              <a:spLocks noChangeShapeType="1"/>
            </p:cNvSpPr>
            <p:nvPr/>
          </p:nvSpPr>
          <p:spPr bwMode="auto">
            <a:xfrm>
              <a:off x="180" y="3007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2108"/>
            <p:cNvSpPr>
              <a:spLocks noChangeShapeType="1"/>
            </p:cNvSpPr>
            <p:nvPr/>
          </p:nvSpPr>
          <p:spPr bwMode="auto">
            <a:xfrm>
              <a:off x="180" y="325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2109"/>
            <p:cNvSpPr>
              <a:spLocks noChangeShapeType="1"/>
            </p:cNvSpPr>
            <p:nvPr/>
          </p:nvSpPr>
          <p:spPr bwMode="auto">
            <a:xfrm>
              <a:off x="180" y="350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2110"/>
            <p:cNvSpPr>
              <a:spLocks noChangeShapeType="1"/>
            </p:cNvSpPr>
            <p:nvPr/>
          </p:nvSpPr>
          <p:spPr bwMode="auto">
            <a:xfrm>
              <a:off x="18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2111"/>
            <p:cNvSpPr>
              <a:spLocks noChangeShapeType="1"/>
            </p:cNvSpPr>
            <p:nvPr/>
          </p:nvSpPr>
          <p:spPr bwMode="auto">
            <a:xfrm>
              <a:off x="556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2112"/>
            <p:cNvSpPr>
              <a:spLocks noChangeShapeType="1"/>
            </p:cNvSpPr>
            <p:nvPr/>
          </p:nvSpPr>
          <p:spPr bwMode="auto">
            <a:xfrm>
              <a:off x="180" y="78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2113"/>
            <p:cNvSpPr>
              <a:spLocks noChangeShapeType="1"/>
            </p:cNvSpPr>
            <p:nvPr/>
          </p:nvSpPr>
          <p:spPr bwMode="auto">
            <a:xfrm>
              <a:off x="180" y="375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7-31% of People in Sample  Improve Significantly </a:t>
            </a:r>
          </a:p>
        </p:txBody>
      </p:sp>
      <p:sp>
        <p:nvSpPr>
          <p:cNvPr id="30723" name="Slide Number Placeholder 4"/>
          <p:cNvSpPr txBox="1">
            <a:spLocks noGrp="1"/>
          </p:cNvSpPr>
          <p:nvPr/>
        </p:nvSpPr>
        <p:spPr bwMode="auto">
          <a:xfrm>
            <a:off x="3968750" y="6378575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3E3B2EAC-06FE-4B56-9322-F1D3CC58CA9C}" type="slidenum">
              <a:rPr lang="en-US" sz="1400" b="1"/>
              <a:pPr algn="ctr" eaLnBrk="1" hangingPunct="1"/>
              <a:t>29</a:t>
            </a:fld>
            <a:endParaRPr lang="en-US" sz="1400" b="1"/>
          </a:p>
        </p:txBody>
      </p:sp>
      <p:grpSp>
        <p:nvGrpSpPr>
          <p:cNvPr id="30724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>
                  <a:solidFill>
                    <a:srgbClr val="FFFFFF"/>
                  </a:solidFill>
                </a:rPr>
                <a:t>% Improving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>
                  <a:solidFill>
                    <a:srgbClr val="FFFFFF"/>
                  </a:solidFill>
                </a:rPr>
                <a:t>% Declining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 b="1">
                  <a:solidFill>
                    <a:srgbClr val="FFFFFF"/>
                  </a:solidFill>
                </a:rPr>
                <a:t>Difference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PF-10</a:t>
              </a: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13%</a:t>
              </a: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2%</a:t>
              </a: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+ 11%</a:t>
              </a: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RP-4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31%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2%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+ 29%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BP-2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22%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7%</a:t>
              </a: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+ 15%</a:t>
              </a:r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GH-5</a:t>
              </a:r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7%</a:t>
              </a:r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0%</a:t>
              </a:r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 7%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EN-4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9%</a:t>
              </a:r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2%</a:t>
              </a:r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 7%</a:t>
              </a:r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SF-2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17%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4%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+ 13%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RE-3</a:t>
              </a:r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15%</a:t>
              </a:r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15%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    0%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EWB-5</a:t>
              </a:r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19%</a:t>
              </a:r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4%</a:t>
              </a:r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+ 15%</a:t>
              </a:r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PCS</a:t>
              </a:r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24%</a:t>
              </a:r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 7%</a:t>
              </a:r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+ 17%</a:t>
              </a:r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MCS</a:t>
              </a:r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22%</a:t>
              </a:r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11%</a:t>
              </a: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sz="2000"/>
                <a:t>+ 11%</a:t>
              </a:r>
            </a:p>
          </p:txBody>
        </p:sp>
        <p:sp>
          <p:nvSpPr>
            <p:cNvPr id="30769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Self-Reported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449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</a:t>
            </a:r>
          </a:p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Mental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68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19" name="Elbow Connector 18"/>
          <p:cNvCxnSpPr>
            <a:stCxn id="4" idx="3"/>
            <a:endCxn id="8" idx="1"/>
          </p:cNvCxnSpPr>
          <p:nvPr/>
        </p:nvCxnSpPr>
        <p:spPr>
          <a:xfrm flipV="1">
            <a:off x="2057400" y="1143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3"/>
            <a:endCxn id="6" idx="1"/>
          </p:cNvCxnSpPr>
          <p:nvPr/>
        </p:nvCxnSpPr>
        <p:spPr>
          <a:xfrm>
            <a:off x="2057400" y="3048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3"/>
            <a:endCxn id="7" idx="1"/>
          </p:cNvCxnSpPr>
          <p:nvPr/>
        </p:nvCxnSpPr>
        <p:spPr>
          <a:xfrm>
            <a:off x="2057400" y="3048000"/>
            <a:ext cx="76200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45275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02" y="1750423"/>
            <a:ext cx="5104311" cy="3853543"/>
          </a:xfrm>
        </p:spPr>
      </p:pic>
    </p:spTree>
    <p:extLst>
      <p:ext uri="{BB962C8B-B14F-4D97-AF65-F5344CB8AC3E}">
        <p14:creationId xmlns:p14="http://schemas.microsoft.com/office/powerpoint/2010/main" val="410496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Title 1"/>
          <p:cNvSpPr>
            <a:spLocks noGrp="1"/>
          </p:cNvSpPr>
          <p:nvPr>
            <p:ph type="ctrTitle"/>
          </p:nvPr>
        </p:nvSpPr>
        <p:spPr>
          <a:xfrm>
            <a:off x="538163" y="381000"/>
            <a:ext cx="7772400" cy="609600"/>
          </a:xfrm>
        </p:spPr>
        <p:txBody>
          <a:bodyPr/>
          <a:lstStyle/>
          <a:p>
            <a:pPr algn="ctr"/>
            <a:r>
              <a:rPr lang="en-US" smtClean="0"/>
              <a:t>The Tower of Babel </a:t>
            </a:r>
            <a:r>
              <a:rPr lang="en-US" sz="2400" smtClean="0"/>
              <a:t>(Brueghel, 1563)</a:t>
            </a:r>
          </a:p>
        </p:txBody>
      </p:sp>
      <p:sp>
        <p:nvSpPr>
          <p:cNvPr id="4751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F910D1-2185-408F-817C-812EF87FB4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75140" name="Picture 2" descr="C:\Users\David Cella\Desktop\Brueghel-tower-of-ba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73199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1BAF62D-3AB2-4C91-BA48-03219D937418}" type="slidenum">
              <a:rPr lang="en-US"/>
              <a:pPr eaLnBrk="1" hangingPunct="1">
                <a:defRPr/>
              </a:pPr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274638"/>
            <a:ext cx="977265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omic Sans MS" pitchFamily="66" charset="0"/>
              </a:rPr>
              <a:t>SF-36® 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17638"/>
            <a:ext cx="92583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Physical functioning (10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Role limitations/physical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Role limitations/emotional (3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Social functioning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Emotional well-being (5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Energy/fatigue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Pain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General health perceptions (5 items)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274638"/>
            <a:ext cx="8791575" cy="8001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Patient-Reported Outcomes Measurement Information System (PROMIS), 2004-?</a:t>
            </a:r>
          </a:p>
        </p:txBody>
      </p:sp>
      <p:sp>
        <p:nvSpPr>
          <p:cNvPr id="47411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38275"/>
            <a:ext cx="8229600" cy="4652963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An answer to the “Tower of Babel”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 commitment of NIH to improve and standardize measurement of patient-reported </a:t>
            </a:r>
            <a:r>
              <a:rPr lang="en-US" sz="3600" dirty="0" smtClean="0">
                <a:solidFill>
                  <a:schemeClr val="bg1"/>
                </a:solidFill>
              </a:rPr>
              <a:t>outcomes (i.e., health-related </a:t>
            </a:r>
            <a:r>
              <a:rPr lang="en-US" sz="3600" dirty="0">
                <a:solidFill>
                  <a:schemeClr val="bg1"/>
                </a:solidFill>
              </a:rPr>
              <a:t>quality of </a:t>
            </a:r>
            <a:r>
              <a:rPr lang="en-US" sz="3600" dirty="0" smtClean="0">
                <a:solidFill>
                  <a:schemeClr val="bg1"/>
                </a:solidFill>
              </a:rPr>
              <a:t>life)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ChangeArrowheads="1"/>
          </p:cNvSpPr>
          <p:nvPr/>
        </p:nvSpPr>
        <p:spPr bwMode="auto">
          <a:xfrm>
            <a:off x="1449388" y="252413"/>
            <a:ext cx="601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800" b="0" dirty="0">
                <a:solidFill>
                  <a:srgbClr val="FFFF00"/>
                </a:solidFill>
              </a:rPr>
              <a:t>PROMIS-1 Network: 2004-2009</a:t>
            </a:r>
          </a:p>
        </p:txBody>
      </p:sp>
      <p:pic>
        <p:nvPicPr>
          <p:cNvPr id="732163" name="Picture 3" descr="usa 48 st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98625"/>
            <a:ext cx="756285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</p:pic>
      <p:sp>
        <p:nvSpPr>
          <p:cNvPr id="732164" name="Text Box 4"/>
          <p:cNvSpPr txBox="1">
            <a:spLocks noChangeArrowheads="1"/>
          </p:cNvSpPr>
          <p:nvPr/>
        </p:nvSpPr>
        <p:spPr bwMode="auto">
          <a:xfrm>
            <a:off x="4581525" y="3886200"/>
            <a:ext cx="249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UNC –Chapel Hill ● </a:t>
            </a:r>
          </a:p>
        </p:txBody>
      </p:sp>
      <p:sp>
        <p:nvSpPr>
          <p:cNvPr id="732165" name="Text Box 5"/>
          <p:cNvSpPr txBox="1">
            <a:spLocks noChangeArrowheads="1"/>
          </p:cNvSpPr>
          <p:nvPr/>
        </p:nvSpPr>
        <p:spPr bwMode="auto">
          <a:xfrm>
            <a:off x="6583363" y="3911600"/>
            <a:ext cx="2392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Duke University*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346075" y="3536950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Stanford    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4703763" y="2390775"/>
            <a:ext cx="254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defRPr/>
            </a:pPr>
            <a:endParaRPr lang="en-US" sz="2000" b="0" dirty="0">
              <a:solidFill>
                <a:srgbClr val="FFFF00"/>
              </a:solidFill>
              <a:latin typeface="Garamond" pitchFamily="18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</a:t>
            </a:r>
          </a:p>
        </p:txBody>
      </p:sp>
      <p:sp>
        <p:nvSpPr>
          <p:cNvPr id="732168" name="Text Box 8"/>
          <p:cNvSpPr txBox="1">
            <a:spLocks noChangeArrowheads="1"/>
          </p:cNvSpPr>
          <p:nvPr/>
        </p:nvSpPr>
        <p:spPr bwMode="auto">
          <a:xfrm>
            <a:off x="6227763" y="3032125"/>
            <a:ext cx="291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University of Pittsburgh</a:t>
            </a:r>
          </a:p>
        </p:txBody>
      </p:sp>
      <p:sp>
        <p:nvSpPr>
          <p:cNvPr id="732169" name="Text Box 9"/>
          <p:cNvSpPr txBox="1">
            <a:spLocks noChangeArrowheads="1"/>
          </p:cNvSpPr>
          <p:nvPr/>
        </p:nvSpPr>
        <p:spPr bwMode="auto">
          <a:xfrm>
            <a:off x="706438" y="1927225"/>
            <a:ext cx="338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>
                <a:solidFill>
                  <a:srgbClr val="FFFF00"/>
                </a:solidFill>
                <a:latin typeface="Garamond" pitchFamily="18" charset="0"/>
              </a:rPr>
              <a:t>● University of  Washington</a:t>
            </a:r>
            <a:endParaRPr lang="en-US" sz="20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70" name="Text Box 10"/>
          <p:cNvSpPr txBox="1">
            <a:spLocks noChangeArrowheads="1"/>
          </p:cNvSpPr>
          <p:nvPr/>
        </p:nvSpPr>
        <p:spPr bwMode="auto">
          <a:xfrm>
            <a:off x="3255963" y="2998788"/>
            <a:ext cx="2387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0" dirty="0">
                <a:solidFill>
                  <a:srgbClr val="FFFF00"/>
                </a:solidFill>
                <a:latin typeface="Garamond" pitchFamily="18" charset="0"/>
              </a:rPr>
              <a:t>Northwestern </a:t>
            </a:r>
            <a:r>
              <a:rPr lang="en-US" sz="2000" dirty="0">
                <a:solidFill>
                  <a:srgbClr val="FFFF00"/>
                </a:solidFill>
                <a:latin typeface="Garamond" pitchFamily="18" charset="0"/>
              </a:rPr>
              <a:t>♥</a:t>
            </a:r>
          </a:p>
        </p:txBody>
      </p:sp>
      <p:sp>
        <p:nvSpPr>
          <p:cNvPr id="732171" name="Text Box 11"/>
          <p:cNvSpPr txBox="1">
            <a:spLocks noChangeArrowheads="1"/>
          </p:cNvSpPr>
          <p:nvPr/>
        </p:nvSpPr>
        <p:spPr bwMode="auto">
          <a:xfrm>
            <a:off x="6751638" y="3267075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>
                <a:solidFill>
                  <a:srgbClr val="FFFF00"/>
                </a:solidFill>
                <a:latin typeface="Garamond" pitchFamily="18" charset="0"/>
              </a:rPr>
              <a:t>●</a:t>
            </a:r>
            <a:r>
              <a:rPr lang="en-US"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NIH</a:t>
            </a:r>
          </a:p>
        </p:txBody>
      </p:sp>
      <p:sp>
        <p:nvSpPr>
          <p:cNvPr id="478219" name="TextBox 11"/>
          <p:cNvSpPr txBox="1">
            <a:spLocks noChangeArrowheads="1"/>
          </p:cNvSpPr>
          <p:nvPr/>
        </p:nvSpPr>
        <p:spPr bwMode="auto">
          <a:xfrm>
            <a:off x="338138" y="5619750"/>
            <a:ext cx="2562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Garamond" pitchFamily="18" charset="0"/>
              </a:rPr>
              <a:t>♥Coordinating Center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78220" name="TextBox 1"/>
          <p:cNvSpPr txBox="1">
            <a:spLocks noChangeArrowheads="1"/>
          </p:cNvSpPr>
          <p:nvPr/>
        </p:nvSpPr>
        <p:spPr bwMode="auto">
          <a:xfrm>
            <a:off x="8161338" y="2324100"/>
            <a:ext cx="9366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78221" name="TextBox 2"/>
          <p:cNvSpPr txBox="1">
            <a:spLocks noChangeArrowheads="1"/>
          </p:cNvSpPr>
          <p:nvPr/>
        </p:nvSpPr>
        <p:spPr bwMode="auto">
          <a:xfrm>
            <a:off x="7449917" y="2744788"/>
            <a:ext cx="1516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Garamond" pitchFamily="18" charset="0"/>
              </a:rPr>
              <a:t>Stony Brook</a:t>
            </a:r>
            <a:endParaRPr lang="en-US" sz="20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7" name="Picture 2" descr="PROMIS II org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88"/>
            <a:ext cx="8878888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34" name="AutoShape 2"/>
          <p:cNvSpPr>
            <a:spLocks noChangeArrowheads="1"/>
          </p:cNvSpPr>
          <p:nvPr/>
        </p:nvSpPr>
        <p:spPr bwMode="auto">
          <a:xfrm>
            <a:off x="3810000" y="4003675"/>
            <a:ext cx="1905000" cy="1177925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Psycho-</a:t>
            </a:r>
          </a:p>
          <a:p>
            <a:pPr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metric</a:t>
            </a:r>
          </a:p>
          <a:p>
            <a:pPr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Testing</a:t>
            </a:r>
          </a:p>
        </p:txBody>
      </p:sp>
      <p:sp>
        <p:nvSpPr>
          <p:cNvPr id="561155" name="Oval 3"/>
          <p:cNvSpPr>
            <a:spLocks noChangeArrowheads="1"/>
          </p:cNvSpPr>
          <p:nvPr/>
        </p:nvSpPr>
        <p:spPr bwMode="auto">
          <a:xfrm>
            <a:off x="2667000" y="5257800"/>
            <a:ext cx="4267200" cy="9906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Item Bank</a:t>
            </a:r>
          </a:p>
          <a:p>
            <a:pPr algn="ctr" eaLnBrk="0" hangingPunct="0"/>
            <a:r>
              <a:rPr lang="en-US" sz="1600" b="0">
                <a:solidFill>
                  <a:srgbClr val="FFFF00"/>
                </a:solidFill>
                <a:latin typeface="Times New Roman" pitchFamily="18" charset="0"/>
              </a:rPr>
              <a:t>(IRT-calibrated items) </a:t>
            </a:r>
          </a:p>
          <a:p>
            <a:pPr algn="ctr" eaLnBrk="0" hangingPunct="0"/>
            <a:endParaRPr lang="en-US" sz="1000" b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258132" name="Object 84"/>
          <p:cNvGraphicFramePr>
            <a:graphicFrameLocks noChangeAspect="1"/>
          </p:cNvGraphicFramePr>
          <p:nvPr/>
        </p:nvGraphicFramePr>
        <p:xfrm>
          <a:off x="5943600" y="3581400"/>
          <a:ext cx="271462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4" name="Chart" r:id="rId4" imgW="7791330" imgH="4762580" progId="MSGraph.Chart.8">
                  <p:embed followColorScheme="full"/>
                </p:oleObj>
              </mc:Choice>
              <mc:Fallback>
                <p:oleObj name="Chart" r:id="rId4" imgW="7791330" imgH="4762580" progId="MSGraph.Chart.8">
                  <p:embed followColorScheme="full"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81400"/>
                        <a:ext cx="271462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133" name="Object 85"/>
          <p:cNvGraphicFramePr>
            <a:graphicFrameLocks noChangeAspect="1"/>
          </p:cNvGraphicFramePr>
          <p:nvPr/>
        </p:nvGraphicFramePr>
        <p:xfrm>
          <a:off x="914400" y="3657600"/>
          <a:ext cx="25590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5" name="Chart" r:id="rId6" imgW="7772400" imgH="5114865" progId="MSGraph.Chart.8">
                  <p:embed followColorScheme="full"/>
                </p:oleObj>
              </mc:Choice>
              <mc:Fallback>
                <p:oleObj name="Chart" r:id="rId6" imgW="7772400" imgH="5114865" progId="MSGraph.Chart.8">
                  <p:embed followColorScheme="full"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255905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5648325"/>
            <a:ext cx="3581400" cy="1066800"/>
            <a:chOff x="288" y="3558"/>
            <a:chExt cx="2256" cy="672"/>
          </a:xfrm>
        </p:grpSpPr>
        <p:sp>
          <p:nvSpPr>
            <p:cNvPr id="258180" name="AutoShape 7"/>
            <p:cNvSpPr>
              <a:spLocks noChangeArrowheads="1"/>
            </p:cNvSpPr>
            <p:nvPr/>
          </p:nvSpPr>
          <p:spPr bwMode="auto">
            <a:xfrm>
              <a:off x="288" y="3558"/>
              <a:ext cx="1248" cy="672"/>
            </a:xfrm>
            <a:prstGeom prst="flowChartMultidocumen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>
                  <a:solidFill>
                    <a:srgbClr val="FFFF00"/>
                  </a:solidFill>
                  <a:latin typeface="Times New Roman" pitchFamily="18" charset="0"/>
                </a:rPr>
                <a:t>Short Form</a:t>
              </a:r>
            </a:p>
            <a:p>
              <a:pPr algn="ctr" eaLnBrk="0" hangingPunct="0"/>
              <a:r>
                <a:rPr lang="en-US" sz="1800" b="0">
                  <a:solidFill>
                    <a:srgbClr val="FFFF00"/>
                  </a:solidFill>
                  <a:latin typeface="Times New Roman" pitchFamily="18" charset="0"/>
                </a:rPr>
                <a:t>Instruments</a:t>
              </a:r>
            </a:p>
          </p:txBody>
        </p:sp>
        <p:sp>
          <p:nvSpPr>
            <p:cNvPr id="258181" name="Freeform 8"/>
            <p:cNvSpPr>
              <a:spLocks/>
            </p:cNvSpPr>
            <p:nvPr/>
          </p:nvSpPr>
          <p:spPr bwMode="auto">
            <a:xfrm>
              <a:off x="1632" y="3936"/>
              <a:ext cx="912" cy="144"/>
            </a:xfrm>
            <a:custGeom>
              <a:avLst/>
              <a:gdLst>
                <a:gd name="T0" fmla="*/ 112 w 1152"/>
                <a:gd name="T1" fmla="*/ 0 h 144"/>
                <a:gd name="T2" fmla="*/ 70 w 1152"/>
                <a:gd name="T3" fmla="*/ 144 h 144"/>
                <a:gd name="T4" fmla="*/ 0 w 1152"/>
                <a:gd name="T5" fmla="*/ 0 h 144"/>
                <a:gd name="T6" fmla="*/ 0 60000 65536"/>
                <a:gd name="T7" fmla="*/ 0 60000 65536"/>
                <a:gd name="T8" fmla="*/ 0 60000 65536"/>
                <a:gd name="T9" fmla="*/ 0 w 1152"/>
                <a:gd name="T10" fmla="*/ 0 h 144"/>
                <a:gd name="T11" fmla="*/ 1152 w 11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144">
                  <a:moveTo>
                    <a:pt x="1152" y="0"/>
                  </a:moveTo>
                  <a:cubicBezTo>
                    <a:pt x="1032" y="72"/>
                    <a:pt x="912" y="144"/>
                    <a:pt x="720" y="144"/>
                  </a:cubicBezTo>
                  <a:cubicBezTo>
                    <a:pt x="528" y="144"/>
                    <a:pt x="112" y="24"/>
                    <a:pt x="0" y="0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15000" y="5419725"/>
            <a:ext cx="3005138" cy="1362075"/>
            <a:chOff x="3600" y="3414"/>
            <a:chExt cx="1893" cy="858"/>
          </a:xfrm>
        </p:grpSpPr>
        <p:sp>
          <p:nvSpPr>
            <p:cNvPr id="258178" name="laptop"/>
            <p:cNvSpPr>
              <a:spLocks noEditPoints="1" noChangeArrowheads="1"/>
            </p:cNvSpPr>
            <p:nvPr/>
          </p:nvSpPr>
          <p:spPr bwMode="auto">
            <a:xfrm>
              <a:off x="4480" y="3414"/>
              <a:ext cx="1013" cy="8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35 w 21600"/>
                <a:gd name="T25" fmla="*/ 1863 h 21600"/>
                <a:gd name="T26" fmla="*/ 17314 w 21600"/>
                <a:gd name="T27" fmla="*/ 123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 b="0">
                  <a:solidFill>
                    <a:srgbClr val="FFFF00"/>
                  </a:solidFill>
                </a:rPr>
                <a:t>CAT</a:t>
              </a:r>
            </a:p>
          </p:txBody>
        </p:sp>
        <p:sp>
          <p:nvSpPr>
            <p:cNvPr id="258179" name="Freeform 11"/>
            <p:cNvSpPr>
              <a:spLocks/>
            </p:cNvSpPr>
            <p:nvPr/>
          </p:nvSpPr>
          <p:spPr bwMode="auto">
            <a:xfrm>
              <a:off x="3600" y="3936"/>
              <a:ext cx="912" cy="144"/>
            </a:xfrm>
            <a:custGeom>
              <a:avLst/>
              <a:gdLst>
                <a:gd name="T0" fmla="*/ 0 w 912"/>
                <a:gd name="T1" fmla="*/ 0 h 200"/>
                <a:gd name="T2" fmla="*/ 336 w 912"/>
                <a:gd name="T3" fmla="*/ 7 h 200"/>
                <a:gd name="T4" fmla="*/ 912 w 912"/>
                <a:gd name="T5" fmla="*/ 1 h 200"/>
                <a:gd name="T6" fmla="*/ 0 60000 65536"/>
                <a:gd name="T7" fmla="*/ 0 60000 65536"/>
                <a:gd name="T8" fmla="*/ 0 60000 65536"/>
                <a:gd name="T9" fmla="*/ 0 w 912"/>
                <a:gd name="T10" fmla="*/ 0 h 200"/>
                <a:gd name="T11" fmla="*/ 912 w 912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00">
                  <a:moveTo>
                    <a:pt x="0" y="0"/>
                  </a:moveTo>
                  <a:cubicBezTo>
                    <a:pt x="92" y="92"/>
                    <a:pt x="184" y="184"/>
                    <a:pt x="336" y="192"/>
                  </a:cubicBezTo>
                  <a:cubicBezTo>
                    <a:pt x="488" y="200"/>
                    <a:pt x="768" y="96"/>
                    <a:pt x="912" y="48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138" name="AutoShape 12"/>
          <p:cNvSpPr>
            <a:spLocks noChangeArrowheads="1"/>
          </p:cNvSpPr>
          <p:nvPr/>
        </p:nvSpPr>
        <p:spPr bwMode="auto">
          <a:xfrm>
            <a:off x="9906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Literature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Review</a:t>
            </a:r>
          </a:p>
        </p:txBody>
      </p:sp>
      <p:sp>
        <p:nvSpPr>
          <p:cNvPr id="258139" name="AutoShape 13"/>
          <p:cNvSpPr>
            <a:spLocks noChangeArrowheads="1"/>
          </p:cNvSpPr>
          <p:nvPr/>
        </p:nvSpPr>
        <p:spPr bwMode="auto">
          <a:xfrm>
            <a:off x="1600200" y="1447800"/>
            <a:ext cx="6400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Item Pool</a:t>
            </a:r>
            <a:endParaRPr lang="en-US" sz="16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0" name="Line 14"/>
          <p:cNvSpPr>
            <a:spLocks noChangeShapeType="1"/>
          </p:cNvSpPr>
          <p:nvPr/>
        </p:nvSpPr>
        <p:spPr bwMode="auto">
          <a:xfrm>
            <a:off x="16764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41" name="AutoShape 15"/>
          <p:cNvSpPr>
            <a:spLocks noChangeArrowheads="1"/>
          </p:cNvSpPr>
          <p:nvPr/>
        </p:nvSpPr>
        <p:spPr bwMode="auto">
          <a:xfrm>
            <a:off x="25146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Patient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Focus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Groups</a:t>
            </a:r>
            <a:endParaRPr lang="en-US" sz="18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2" name="AutoShape 16"/>
          <p:cNvSpPr>
            <a:spLocks noChangeArrowheads="1"/>
          </p:cNvSpPr>
          <p:nvPr/>
        </p:nvSpPr>
        <p:spPr bwMode="auto">
          <a:xfrm>
            <a:off x="41148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Expert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Input and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Consensus</a:t>
            </a:r>
            <a:endParaRPr lang="en-US" sz="18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3" name="AutoShape 17"/>
          <p:cNvSpPr>
            <a:spLocks noChangeArrowheads="1"/>
          </p:cNvSpPr>
          <p:nvPr/>
        </p:nvSpPr>
        <p:spPr bwMode="auto">
          <a:xfrm>
            <a:off x="5715000" y="76200"/>
            <a:ext cx="1295400" cy="11430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Existing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Items </a:t>
            </a:r>
          </a:p>
          <a:p>
            <a:pPr algn="ctr" eaLnBrk="0" hangingPunct="0">
              <a:lnSpc>
                <a:spcPct val="90000"/>
              </a:lnSpc>
            </a:pPr>
            <a:endParaRPr lang="en-US" sz="20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4" name="Rectangle 18"/>
          <p:cNvSpPr>
            <a:spLocks noChangeArrowheads="1"/>
          </p:cNvSpPr>
          <p:nvPr/>
        </p:nvSpPr>
        <p:spPr bwMode="auto">
          <a:xfrm>
            <a:off x="1752600" y="30019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45" name="AutoShape 19"/>
          <p:cNvSpPr>
            <a:spLocks noChangeArrowheads="1"/>
          </p:cNvSpPr>
          <p:nvPr/>
        </p:nvSpPr>
        <p:spPr bwMode="auto">
          <a:xfrm>
            <a:off x="3733800" y="2971800"/>
            <a:ext cx="2133600" cy="9144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Questionnaire</a:t>
            </a:r>
          </a:p>
          <a:p>
            <a:pPr eaLnBrk="0" hangingPunct="0"/>
            <a:r>
              <a:rPr lang="en-US" sz="1600" b="0">
                <a:solidFill>
                  <a:srgbClr val="FFFF00"/>
                </a:solidFill>
                <a:latin typeface="Times New Roman" pitchFamily="18" charset="0"/>
              </a:rPr>
              <a:t>administered to large</a:t>
            </a:r>
          </a:p>
          <a:p>
            <a:pPr eaLnBrk="0" hangingPunct="0"/>
            <a:r>
              <a:rPr lang="en-US" sz="1600" b="0">
                <a:solidFill>
                  <a:srgbClr val="FFFF00"/>
                </a:solidFill>
                <a:latin typeface="Times New Roman" pitchFamily="18" charset="0"/>
              </a:rPr>
              <a:t>representative sample</a:t>
            </a:r>
          </a:p>
        </p:txBody>
      </p:sp>
      <p:sp>
        <p:nvSpPr>
          <p:cNvPr id="258146" name="Line 20"/>
          <p:cNvSpPr>
            <a:spLocks noChangeShapeType="1"/>
          </p:cNvSpPr>
          <p:nvPr/>
        </p:nvSpPr>
        <p:spPr bwMode="auto">
          <a:xfrm flipH="1">
            <a:off x="19812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47" name="Rectangle 21"/>
          <p:cNvSpPr>
            <a:spLocks noChangeArrowheads="1"/>
          </p:cNvSpPr>
          <p:nvPr/>
        </p:nvSpPr>
        <p:spPr bwMode="auto">
          <a:xfrm>
            <a:off x="2228850" y="3154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48" name="Rectangle 22"/>
          <p:cNvSpPr>
            <a:spLocks noChangeArrowheads="1"/>
          </p:cNvSpPr>
          <p:nvPr/>
        </p:nvSpPr>
        <p:spPr bwMode="auto">
          <a:xfrm>
            <a:off x="2152650" y="2773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49" name="Rectangle 23"/>
          <p:cNvSpPr>
            <a:spLocks noChangeArrowheads="1"/>
          </p:cNvSpPr>
          <p:nvPr/>
        </p:nvSpPr>
        <p:spPr bwMode="auto">
          <a:xfrm>
            <a:off x="314325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0" name="Rectangle 24"/>
          <p:cNvSpPr>
            <a:spLocks noChangeArrowheads="1"/>
          </p:cNvSpPr>
          <p:nvPr/>
        </p:nvSpPr>
        <p:spPr bwMode="auto">
          <a:xfrm>
            <a:off x="2609850" y="32305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1" name="Rectangle 25"/>
          <p:cNvSpPr>
            <a:spLocks noChangeArrowheads="1"/>
          </p:cNvSpPr>
          <p:nvPr/>
        </p:nvSpPr>
        <p:spPr bwMode="auto">
          <a:xfrm>
            <a:off x="283845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2" name="Rectangle 26"/>
          <p:cNvSpPr>
            <a:spLocks noChangeArrowheads="1"/>
          </p:cNvSpPr>
          <p:nvPr/>
        </p:nvSpPr>
        <p:spPr bwMode="auto">
          <a:xfrm>
            <a:off x="299085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3" name="Rectangle 27"/>
          <p:cNvSpPr>
            <a:spLocks noChangeArrowheads="1"/>
          </p:cNvSpPr>
          <p:nvPr/>
        </p:nvSpPr>
        <p:spPr bwMode="auto">
          <a:xfrm>
            <a:off x="5791200" y="2925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4" name="Rectangle 28"/>
          <p:cNvSpPr>
            <a:spLocks noChangeArrowheads="1"/>
          </p:cNvSpPr>
          <p:nvPr/>
        </p:nvSpPr>
        <p:spPr bwMode="auto">
          <a:xfrm>
            <a:off x="6267450" y="30781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5" name="Rectangle 29"/>
          <p:cNvSpPr>
            <a:spLocks noChangeArrowheads="1"/>
          </p:cNvSpPr>
          <p:nvPr/>
        </p:nvSpPr>
        <p:spPr bwMode="auto">
          <a:xfrm>
            <a:off x="7391400" y="30019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6" name="Rectangle 30"/>
          <p:cNvSpPr>
            <a:spLocks noChangeArrowheads="1"/>
          </p:cNvSpPr>
          <p:nvPr/>
        </p:nvSpPr>
        <p:spPr bwMode="auto">
          <a:xfrm>
            <a:off x="6648450" y="3154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7" name="Rectangle 31"/>
          <p:cNvSpPr>
            <a:spLocks noChangeArrowheads="1"/>
          </p:cNvSpPr>
          <p:nvPr/>
        </p:nvSpPr>
        <p:spPr bwMode="auto">
          <a:xfrm>
            <a:off x="6477000" y="2743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8" name="Rectangle 32"/>
          <p:cNvSpPr>
            <a:spLocks noChangeArrowheads="1"/>
          </p:cNvSpPr>
          <p:nvPr/>
        </p:nvSpPr>
        <p:spPr bwMode="auto">
          <a:xfrm>
            <a:off x="7029450" y="3200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9" name="Rectangle 33"/>
          <p:cNvSpPr>
            <a:spLocks noChangeArrowheads="1"/>
          </p:cNvSpPr>
          <p:nvPr/>
        </p:nvSpPr>
        <p:spPr bwMode="auto">
          <a:xfrm>
            <a:off x="66294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Secondary</a:t>
            </a:r>
          </a:p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Data Analysis</a:t>
            </a:r>
          </a:p>
        </p:txBody>
      </p:sp>
      <p:sp>
        <p:nvSpPr>
          <p:cNvPr id="258160" name="Rectangle 34"/>
          <p:cNvSpPr>
            <a:spLocks noChangeArrowheads="1"/>
          </p:cNvSpPr>
          <p:nvPr/>
        </p:nvSpPr>
        <p:spPr bwMode="auto">
          <a:xfrm>
            <a:off x="48006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Cognitive</a:t>
            </a:r>
          </a:p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Testing</a:t>
            </a:r>
          </a:p>
        </p:txBody>
      </p:sp>
      <p:sp>
        <p:nvSpPr>
          <p:cNvPr id="258161" name="Rectangle 35"/>
          <p:cNvSpPr>
            <a:spLocks noChangeArrowheads="1"/>
          </p:cNvSpPr>
          <p:nvPr/>
        </p:nvSpPr>
        <p:spPr bwMode="auto">
          <a:xfrm>
            <a:off x="29718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Translation</a:t>
            </a:r>
          </a:p>
        </p:txBody>
      </p:sp>
      <p:sp>
        <p:nvSpPr>
          <p:cNvPr id="258162" name="Rectangle 36"/>
          <p:cNvSpPr>
            <a:spLocks noChangeArrowheads="1"/>
          </p:cNvSpPr>
          <p:nvPr/>
        </p:nvSpPr>
        <p:spPr bwMode="auto">
          <a:xfrm>
            <a:off x="11430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Expert</a:t>
            </a:r>
          </a:p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Review</a:t>
            </a:r>
          </a:p>
        </p:txBody>
      </p:sp>
      <p:sp>
        <p:nvSpPr>
          <p:cNvPr id="258163" name="Line 37"/>
          <p:cNvSpPr>
            <a:spLocks noChangeShapeType="1"/>
          </p:cNvSpPr>
          <p:nvPr/>
        </p:nvSpPr>
        <p:spPr bwMode="auto">
          <a:xfrm>
            <a:off x="31242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4" name="Line 38"/>
          <p:cNvSpPr>
            <a:spLocks noChangeShapeType="1"/>
          </p:cNvSpPr>
          <p:nvPr/>
        </p:nvSpPr>
        <p:spPr bwMode="auto">
          <a:xfrm>
            <a:off x="46482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5" name="Line 39"/>
          <p:cNvSpPr>
            <a:spLocks noChangeShapeType="1"/>
          </p:cNvSpPr>
          <p:nvPr/>
        </p:nvSpPr>
        <p:spPr bwMode="auto">
          <a:xfrm>
            <a:off x="63246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6" name="Line 41"/>
          <p:cNvSpPr>
            <a:spLocks noChangeShapeType="1"/>
          </p:cNvSpPr>
          <p:nvPr/>
        </p:nvSpPr>
        <p:spPr bwMode="auto">
          <a:xfrm flipH="1">
            <a:off x="56388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7" name="Line 42"/>
          <p:cNvSpPr>
            <a:spLocks noChangeShapeType="1"/>
          </p:cNvSpPr>
          <p:nvPr/>
        </p:nvSpPr>
        <p:spPr bwMode="auto">
          <a:xfrm flipH="1">
            <a:off x="74676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8" name="Line 43"/>
          <p:cNvSpPr>
            <a:spLocks noChangeShapeType="1"/>
          </p:cNvSpPr>
          <p:nvPr/>
        </p:nvSpPr>
        <p:spPr bwMode="auto">
          <a:xfrm>
            <a:off x="1981200" y="1905000"/>
            <a:ext cx="548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69" name="Line 44"/>
          <p:cNvSpPr>
            <a:spLocks noChangeShapeType="1"/>
          </p:cNvSpPr>
          <p:nvPr/>
        </p:nvSpPr>
        <p:spPr bwMode="auto">
          <a:xfrm flipV="1">
            <a:off x="4724400" y="17526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0" name="Line 45"/>
          <p:cNvSpPr>
            <a:spLocks noChangeShapeType="1"/>
          </p:cNvSpPr>
          <p:nvPr/>
        </p:nvSpPr>
        <p:spPr bwMode="auto">
          <a:xfrm flipH="1">
            <a:off x="4724400" y="2743200"/>
            <a:ext cx="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71" name="Line 46"/>
          <p:cNvSpPr>
            <a:spLocks noChangeShapeType="1"/>
          </p:cNvSpPr>
          <p:nvPr/>
        </p:nvSpPr>
        <p:spPr bwMode="auto">
          <a:xfrm>
            <a:off x="1981200" y="2743200"/>
            <a:ext cx="548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2" name="Line 47"/>
          <p:cNvSpPr>
            <a:spLocks noChangeShapeType="1"/>
          </p:cNvSpPr>
          <p:nvPr/>
        </p:nvSpPr>
        <p:spPr bwMode="auto">
          <a:xfrm>
            <a:off x="19812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3" name="Line 48"/>
          <p:cNvSpPr>
            <a:spLocks noChangeShapeType="1"/>
          </p:cNvSpPr>
          <p:nvPr/>
        </p:nvSpPr>
        <p:spPr bwMode="auto">
          <a:xfrm>
            <a:off x="38100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4" name="Line 49"/>
          <p:cNvSpPr>
            <a:spLocks noChangeShapeType="1"/>
          </p:cNvSpPr>
          <p:nvPr/>
        </p:nvSpPr>
        <p:spPr bwMode="auto">
          <a:xfrm>
            <a:off x="56388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5" name="Line 50"/>
          <p:cNvSpPr>
            <a:spLocks noChangeShapeType="1"/>
          </p:cNvSpPr>
          <p:nvPr/>
        </p:nvSpPr>
        <p:spPr bwMode="auto">
          <a:xfrm>
            <a:off x="74676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6" name="AutoShape 17"/>
          <p:cNvSpPr>
            <a:spLocks noChangeArrowheads="1"/>
          </p:cNvSpPr>
          <p:nvPr/>
        </p:nvSpPr>
        <p:spPr bwMode="auto">
          <a:xfrm>
            <a:off x="72390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Newly </a:t>
            </a:r>
          </a:p>
          <a:p>
            <a:pPr algn="ctr"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Written </a:t>
            </a:r>
          </a:p>
          <a:p>
            <a:pPr algn="ctr"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Items</a:t>
            </a:r>
          </a:p>
        </p:txBody>
      </p:sp>
      <p:sp>
        <p:nvSpPr>
          <p:cNvPr id="258177" name="Line 39"/>
          <p:cNvSpPr>
            <a:spLocks noChangeShapeType="1"/>
          </p:cNvSpPr>
          <p:nvPr/>
        </p:nvSpPr>
        <p:spPr bwMode="auto">
          <a:xfrm>
            <a:off x="77724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ro_QM_Sept6.A">
  <a:themeElements>
    <a:clrScheme name="Intro_QM_Sept6.A 13">
      <a:dk1>
        <a:srgbClr val="5E6167"/>
      </a:dk1>
      <a:lt1>
        <a:srgbClr val="FFFFFF"/>
      </a:lt1>
      <a:dk2>
        <a:srgbClr val="C6BC89"/>
      </a:dk2>
      <a:lt2>
        <a:srgbClr val="E98300"/>
      </a:lt2>
      <a:accent1>
        <a:srgbClr val="A3DBE8"/>
      </a:accent1>
      <a:accent2>
        <a:srgbClr val="DE4561"/>
      </a:accent2>
      <a:accent3>
        <a:srgbClr val="FFFFFF"/>
      </a:accent3>
      <a:accent4>
        <a:srgbClr val="4F5257"/>
      </a:accent4>
      <a:accent5>
        <a:srgbClr val="CEEAF2"/>
      </a:accent5>
      <a:accent6>
        <a:srgbClr val="C93E57"/>
      </a:accent6>
      <a:hlink>
        <a:srgbClr val="22505F"/>
      </a:hlink>
      <a:folHlink>
        <a:srgbClr val="EDEBAA"/>
      </a:folHlink>
    </a:clrScheme>
    <a:fontScheme name="Intro_QM_Sept6.A">
      <a:majorFont>
        <a:latin typeface="Arial"/>
        <a:ea typeface=""/>
        <a:cs typeface="Arial"/>
      </a:majorFont>
      <a:minorFont>
        <a:latin typeface="Arial Unicode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9696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9696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tro_QM_Sept6.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3">
        <a:dk1>
          <a:srgbClr val="5E6167"/>
        </a:dk1>
        <a:lt1>
          <a:srgbClr val="FFFFFF"/>
        </a:lt1>
        <a:dk2>
          <a:srgbClr val="C6BC89"/>
        </a:dk2>
        <a:lt2>
          <a:srgbClr val="E98300"/>
        </a:lt2>
        <a:accent1>
          <a:srgbClr val="A3DBE8"/>
        </a:accent1>
        <a:accent2>
          <a:srgbClr val="DE4561"/>
        </a:accent2>
        <a:accent3>
          <a:srgbClr val="FFFFFF"/>
        </a:accent3>
        <a:accent4>
          <a:srgbClr val="4F5257"/>
        </a:accent4>
        <a:accent5>
          <a:srgbClr val="CEEAF2"/>
        </a:accent5>
        <a:accent6>
          <a:srgbClr val="C93E57"/>
        </a:accent6>
        <a:hlink>
          <a:srgbClr val="22505F"/>
        </a:hlink>
        <a:folHlink>
          <a:srgbClr val="EDEB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C:\DOCUME~1\MFisch\LOCALS~1\Temp\c.notes.data\ECOGTampa.pot</Template>
  <TotalTime>9329</TotalTime>
  <Words>1307</Words>
  <Application>Microsoft Office PowerPoint</Application>
  <PresentationFormat>On-screen Show (4:3)</PresentationFormat>
  <Paragraphs>644</Paragraphs>
  <Slides>30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Custom Design</vt:lpstr>
      <vt:lpstr>Default Design</vt:lpstr>
      <vt:lpstr>3_Office Theme</vt:lpstr>
      <vt:lpstr>Intro_QM_Sept6.A</vt:lpstr>
      <vt:lpstr>12_Custom Design</vt:lpstr>
      <vt:lpstr>Deluxe</vt:lpstr>
      <vt:lpstr>6_Deluxe</vt:lpstr>
      <vt:lpstr>7_Deluxe</vt:lpstr>
      <vt:lpstr>Blank Presentation</vt:lpstr>
      <vt:lpstr>Chart</vt:lpstr>
      <vt:lpstr>Photo Editor Photo</vt:lpstr>
      <vt:lpstr>Equation</vt:lpstr>
      <vt:lpstr>Health-Related Quality of Life  in Outcome Studies  </vt:lpstr>
      <vt:lpstr>   Health-Related Quality of Life is …     What you can do.                             </vt:lpstr>
      <vt:lpstr>PowerPoint Presentation</vt:lpstr>
      <vt:lpstr>The Tower of Babel (Brueghel, 1563)</vt:lpstr>
      <vt:lpstr>SF-36®  </vt:lpstr>
      <vt:lpstr>Patient-Reported Outcomes Measurement Information System (PROMIS), 2004-?</vt:lpstr>
      <vt:lpstr>PowerPoint Presentation</vt:lpstr>
      <vt:lpstr>PowerPoint Presentation</vt:lpstr>
      <vt:lpstr>PowerPoint Presentation</vt:lpstr>
      <vt:lpstr>PowerPoint Presentation</vt:lpstr>
      <vt:lpstr>Computerized Adaptive Testing (CAT)</vt:lpstr>
      <vt:lpstr>Reliability and SEM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 Profiles</vt:lpstr>
      <vt:lpstr>   Interpretation </vt:lpstr>
      <vt:lpstr>  Interpretation Aids</vt:lpstr>
      <vt:lpstr>  Example of high fatigue</vt:lpstr>
      <vt:lpstr>  Example of low fatigue</vt:lpstr>
      <vt:lpstr>Significant Improvement in all but 1 of SF-36 Scales (Change is in T-score metric)</vt:lpstr>
      <vt:lpstr>Defining a Responder: Reliable Change Index (RCI)</vt:lpstr>
      <vt:lpstr>Amount of Change in Observed Score  Needed for Significant Individual Change</vt:lpstr>
      <vt:lpstr>7-31% of People in Sample  Improve Significantly </vt:lpstr>
      <vt:lpstr>Questions?</vt:lpstr>
    </vt:vector>
  </TitlesOfParts>
  <Company>MD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 PROMIS SC 2009</dc:title>
  <dc:creator>Sofia Garcia</dc:creator>
  <cp:lastModifiedBy>Dr. Ron D. Hays</cp:lastModifiedBy>
  <cp:revision>334</cp:revision>
  <cp:lastPrinted>2011-07-18T13:37:40Z</cp:lastPrinted>
  <dcterms:created xsi:type="dcterms:W3CDTF">2005-10-31T21:44:18Z</dcterms:created>
  <dcterms:modified xsi:type="dcterms:W3CDTF">2011-07-18T16:32:29Z</dcterms:modified>
</cp:coreProperties>
</file>