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9" r:id="rId3"/>
    <p:sldId id="300" r:id="rId4"/>
    <p:sldId id="301" r:id="rId5"/>
    <p:sldId id="302" r:id="rId6"/>
    <p:sldId id="314" r:id="rId7"/>
    <p:sldId id="311" r:id="rId8"/>
    <p:sldId id="320" r:id="rId9"/>
    <p:sldId id="315" r:id="rId10"/>
    <p:sldId id="318" r:id="rId11"/>
    <p:sldId id="282" r:id="rId12"/>
    <p:sldId id="313" r:id="rId13"/>
    <p:sldId id="305" r:id="rId14"/>
    <p:sldId id="306" r:id="rId15"/>
    <p:sldId id="296" r:id="rId16"/>
    <p:sldId id="317" r:id="rId17"/>
    <p:sldId id="298" r:id="rId18"/>
    <p:sldId id="278" r:id="rId19"/>
    <p:sldId id="303" r:id="rId20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0" autoAdjust="0"/>
    <p:restoredTop sz="94434" autoAdjust="0"/>
  </p:normalViewPr>
  <p:slideViewPr>
    <p:cSldViewPr>
      <p:cViewPr varScale="1">
        <p:scale>
          <a:sx n="69" d="100"/>
          <a:sy n="69" d="100"/>
        </p:scale>
        <p:origin x="12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/>
              <a:t>In general, would you say your</a:t>
            </a:r>
            <a:r>
              <a:rPr lang="en-US" sz="2000" b="1" baseline="0" dirty="0" smtClean="0"/>
              <a:t> quality of life is</a:t>
            </a:r>
            <a:r>
              <a:rPr lang="en-US" b="1" baseline="0" dirty="0" smtClean="0"/>
              <a:t>:</a:t>
            </a:r>
            <a:r>
              <a:rPr lang="en-US" b="1" dirty="0" smtClean="0"/>
              <a:t> </a:t>
            </a:r>
            <a:endParaRPr lang="en-US" b="1" dirty="0"/>
          </a:p>
        </c:rich>
      </c:tx>
      <c:layout>
        <c:manualLayout>
          <c:xMode val="edge"/>
          <c:yMode val="edge"/>
          <c:x val="0.12178116797900262"/>
          <c:y val="6.250000000000000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QOL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1"/>
                <c:pt idx="0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1-4B56-92F8-EC6D74B42E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QOL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1"/>
                <c:pt idx="0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1-4B56-92F8-EC6D74B42E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QOL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1"/>
                <c:pt idx="0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1-4B56-92F8-EC6D74B42EC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QOL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1"/>
                <c:pt idx="0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C1-4B56-92F8-EC6D74B42EC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QOL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C1-4B56-92F8-EC6D74B42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8142248"/>
        <c:axId val="328575272"/>
      </c:barChart>
      <c:catAx>
        <c:axId val="298142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8575272"/>
        <c:crosses val="autoZero"/>
        <c:auto val="1"/>
        <c:lblAlgn val="ctr"/>
        <c:lblOffset val="100"/>
        <c:noMultiLvlLbl val="0"/>
      </c:catAx>
      <c:valAx>
        <c:axId val="328575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142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649829675545873E-2"/>
          <c:y val="0.92161737453700443"/>
          <c:w val="0.77723934774110681"/>
          <c:h val="6.06114316818872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0.6383</cdr:x>
      <cdr:y>0.27297</cdr:y>
    </cdr:from>
    <cdr:to>
      <cdr:x>0.76596</cdr:x>
      <cdr:y>0.34239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0" y="1170464"/>
          <a:ext cx="914400" cy="297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4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474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DFCD63-E314-435B-86D1-50E6A30AAB62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003"/>
            <a:ext cx="3066733" cy="468474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003"/>
            <a:ext cx="3066733" cy="468474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3FBBD3-E99D-45AB-BC35-2B81E90FF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55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08-07T18:27:02.5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517D4E9-ECC4-491C-91EC-48C5669A25BE}" emma:medium="tactile" emma:mode="ink">
          <msink:context xmlns:msink="http://schemas.microsoft.com/ink/2010/main" type="inkDrawing" rotatedBoundingBox="16377,13326 18652,13348 18650,13459 16376,13436" semanticType="strikethrough" shapeName="Other"/>
        </emma:interpretation>
      </emma:emma>
    </inkml:annotationXML>
    <inkml:trace contextRef="#ctx0" brushRef="#br0">0 99 0,'0'-38'79,"38"38"-64,-1 0 32,1 0-31,0 0-1,0 0 1,38 0 0,76 0-1,37 0-15,-37 0 16,-38 0-1,-1 0 1,-37 0 0,-38 0-16,0 0 15,0-38 1,0 38 203,0 0-188,0 0-31,-1 0 16,1 0-1,38 0 1,-38 0-1,0 0-15,38 0 16,-38 0 15,0 0-15,0 0-16,-1 0 31,1 0 16,-38 38-47,38-38 16,0 0-1,0 0 17,0 0-1,0 0 47,0 0-31,0 0-16,0 38-15,0 0 15,0-38-15,-1 0 30,1 0 1,0 0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08-07T18:27:08.7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6E43C35-B762-4FD4-8365-801F7B605992}" emma:medium="tactile" emma:mode="ink">
          <msink:context xmlns:msink="http://schemas.microsoft.com/ink/2010/main" type="inkDrawing" rotatedBoundingBox="16149,12738 16600,12645 16611,12697 16159,12790" semanticType="callout" shapeName="Other">
            <msink:sourceLink direction="with" ref="{52A37AA8-BDF1-40D0-8B06-41CD57C103E4}"/>
          </msink:context>
        </emma:interpretation>
      </emma:emma>
    </inkml:annotationXML>
    <inkml:trace contextRef="#ctx0" brushRef="#br0">0 77 0,'38'0'62,"0"0"1,0 0-32,0 0-15,0 0-1,0 0-15,0 0 31,-38-38 204,37 38-204,1 0-15,0-38-1,0 38 32,0 0-16,-76 0 110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08-07T18:27:12.8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2A37AA8-BDF1-40D0-8B06-41CD57C103E4}" emma:medium="tactile" emma:mode="ink">
          <msink:context xmlns:msink="http://schemas.microsoft.com/ink/2010/main" type="inkDrawing" rotatedBoundingBox="16187,12662 16641,12658 16642,12698 16187,12701" semanticType="underline" shapeName="Other">
            <msink:destinationLink direction="with" ref="{C6E43C35-B762-4FD4-8365-801F7B605992}"/>
          </msink:context>
        </emma:interpretation>
      </emma:emma>
    </inkml:annotationXML>
    <inkml:trace contextRef="#ctx0" brushRef="#br0">0 3 0,'38'0'156,"0"0"-140,0 0 15,0 0-15,0 38 15,-38-76 219,38 38-235,-1 0 17,1 0-17,0 0 17,0 0-1,0 0 0,0 0 0,-76 0 47,0 0-46,0 0-1,0 0-15,0 0-1,1 0 16,-1 0 32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08-07T18:27:13.8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A28CF19-3982-4FF5-B6F1-899935AD70EE}" emma:medium="tactile" emma:mode="ink">
          <msink:context xmlns:msink="http://schemas.microsoft.com/ink/2010/main" type="inkDrawing" rotatedBoundingBox="15792,12771 16096,12659 16111,12701 15808,12813" shapeName="Other"/>
        </emma:interpretation>
      </emma:emma>
    </inkml:annotationXML>
    <inkml:trace contextRef="#ctx0" brushRef="#br0">0 117 0,'38'-38'109,"0"38"-78,-38-37-15,38 37-1,38 0 32,-76-38-47,37 38 16,39 0 31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11-02T20:47:12.9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D1AE226-2C83-4016-A3A5-29FDF25DBECB}" emma:medium="tactile" emma:mode="ink">
          <msink:context xmlns:msink="http://schemas.microsoft.com/ink/2010/main" type="writingRegion" rotatedBoundingBox="17916,13950 17931,13950 17931,13988 17916,13988"/>
        </emma:interpretation>
      </emma:emma>
    </inkml:annotationXML>
    <inkml:traceGroup>
      <inkml:annotationXML>
        <emma:emma xmlns:emma="http://www.w3.org/2003/04/emma" version="1.0">
          <emma:interpretation id="{396748B7-EBAC-460D-864F-C0B896F208E7}" emma:medium="tactile" emma:mode="ink">
            <msink:context xmlns:msink="http://schemas.microsoft.com/ink/2010/main" type="paragraph" rotatedBoundingBox="17916,13950 17931,13950 17931,13988 17916,139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B0F6F8-E342-4946-B450-4C5874177BBC}" emma:medium="tactile" emma:mode="ink">
              <msink:context xmlns:msink="http://schemas.microsoft.com/ink/2010/main" type="line" rotatedBoundingBox="17916,13950 17931,13950 17931,13988 17916,13988"/>
            </emma:interpretation>
          </emma:emma>
        </inkml:annotationXML>
        <inkml:traceGroup>
          <inkml:annotationXML>
            <emma:emma xmlns:emma="http://www.w3.org/2003/04/emma" version="1.0">
              <emma:interpretation id="{CEFC93CE-FF6C-4616-881E-AA57A5E74CC9}" emma:medium="tactile" emma:mode="ink">
                <msink:context xmlns:msink="http://schemas.microsoft.com/ink/2010/main" type="inkWord" rotatedBoundingBox="17916,13950 17931,13950 17931,13988 17916,13988"/>
              </emma:interpretation>
              <emma:one-of disjunction-type="recognition" id="oneOf0">
                <emma:interpretation id="interp0" emma:lang="en-US" emma:confidence="0">
                  <emma:literal>|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0 0 0,'0'38'32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11-02T20:47:17.2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4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474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741767-E280-4C9B-996F-9762DE745CAF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9" tIns="46525" rIns="93049" bIns="465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8101"/>
            <a:ext cx="5661660" cy="4213064"/>
          </a:xfrm>
          <a:prstGeom prst="rect">
            <a:avLst/>
          </a:prstGeom>
        </p:spPr>
        <p:txBody>
          <a:bodyPr vert="horz" lIns="93049" tIns="46525" rIns="93049" bIns="4652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003"/>
            <a:ext cx="3066733" cy="468474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003"/>
            <a:ext cx="3066733" cy="468474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D92DDD5-9B88-4ED1-9AEC-645613768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21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0E6C09-8895-429B-A797-36265FC2D1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08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4DB4-ACFD-CA42-ACC3-B13D416EB0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31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907" indent="-29073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934" indent="-23258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107" indent="-23258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280" indent="-23258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453" indent="-232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627" indent="-232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800" indent="-232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973" indent="-232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B56072-5984-47D7-B976-72A62E1B0B16}" type="slidenum">
              <a:rPr lang="en-US"/>
              <a:pPr>
                <a:spcBef>
                  <a:spcPct val="0"/>
                </a:spcBef>
              </a:pPr>
              <a:t>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709613"/>
            <a:ext cx="4708525" cy="3532187"/>
          </a:xfrm>
          <a:ln w="12700" cap="flat">
            <a:solidFill>
              <a:schemeClr val="tx1"/>
            </a:solidFill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460" y="4478481"/>
            <a:ext cx="5360229" cy="424504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829" tIns="47415" rIns="94829" bIns="47415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2271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4925" y="757238"/>
            <a:ext cx="4708525" cy="353218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41838"/>
            <a:ext cx="5362575" cy="4371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442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2DDD5-9B88-4ED1-9AEC-64561376885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01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4DB4-ACFD-CA42-ACC3-B13D416EB0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31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9" tIns="48330" rIns="96659" bIns="48330" anchor="b"/>
          <a:lstStyle>
            <a:lvl1pPr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2A41165-C107-41E5-95D4-7F350372696C}" type="slidenum">
              <a:rPr lang="en-US" altLang="en-US" sz="1200"/>
              <a:pPr algn="r"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34784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9" tIns="48330" rIns="96659" bIns="48330" anchor="b"/>
          <a:lstStyle>
            <a:lvl1pPr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ACCD528-603E-4FCE-AD25-21C2930DDF5F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14740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9" tIns="48330" rIns="96659" bIns="48330" anchor="b"/>
          <a:lstStyle>
            <a:lvl1pPr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363D888-0845-45FA-AB7A-AB3BFC4D7DC9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92365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4DB4-ACFD-CA42-ACC3-B13D416EB0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3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585F7-F5D0-4038-B305-52E8EBC05A1C}" type="datetime1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DFFE-C556-4D1A-ABEF-8DB33FE3F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BE098-4515-40EA-AF55-00B36E1570CF}" type="datetime1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B79D4-5D49-4E40-8494-1088112DB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5A8A1-61C4-4963-8F1A-F1CBCB859B6E}" type="datetime1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38B4-52AA-47B7-B6D5-475AE2FC4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B8A69-03EF-40E9-80F8-2617E2DA083B}" type="datetime1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E1891-0CEC-44D8-B221-D5FCB52AB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32115-EE79-458C-A74E-3B708BFF5A56}" type="datetime1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FDFF8-2F48-4F72-80D3-91B5CB74F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81E1C-8438-4476-99B8-FA8E46C8FE1F}" type="datetime1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5FFF-260D-4AA6-B4CB-F88F5496C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D626-7578-404D-9BC1-BC7F6C945E6A}" type="datetime1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0770E-8F34-453F-ADBC-F5BA9F978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B2731-8ED0-4235-9AE0-634BEA8A1DFB}" type="datetime1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FFA79-1448-47EE-B664-DCE13D4E6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7BDB8-B1E9-404F-9729-E93A590C9588}" type="datetime1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2F54-4119-429D-8727-B5A1671FA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92939-105B-414E-A3D3-E129535D695D}" type="datetime1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BF447-6939-4FEA-A3DA-32A75B1BE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E267B-FA40-499C-8859-364F7E2142E1}" type="datetime1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58F4E-53C8-443C-97E1-98331CE12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D9D83A-522F-4E48-99D4-481FD92C9BC6}" type="datetime1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6AC756-D809-4B51-8D37-7C84B1F9B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.xml"/><Relationship Id="rId3" Type="http://schemas.openxmlformats.org/officeDocument/2006/relationships/hyperlink" Target="https://www.geron.org/meetings-events/gsa-annual-scientific-meeting/meeting-program/pre-conference-workshops" TargetMode="External"/><Relationship Id="rId21" Type="http://schemas.openxmlformats.org/officeDocument/2006/relationships/image" Target="../media/image10.emf"/><Relationship Id="rId25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32" Type="http://schemas.openxmlformats.org/officeDocument/2006/relationships/customXml" Target="../ink/ink6.xml"/><Relationship Id="rId28" Type="http://schemas.openxmlformats.org/officeDocument/2006/relationships/customXml" Target="../ink/ink4.xml"/><Relationship Id="rId31" Type="http://schemas.openxmlformats.org/officeDocument/2006/relationships/image" Target="../media/image1.emf"/><Relationship Id="rId4" Type="http://schemas.openxmlformats.org/officeDocument/2006/relationships/customXml" Target="../ink/ink1.xml"/><Relationship Id="rId22" Type="http://schemas.openxmlformats.org/officeDocument/2006/relationships/customXml" Target="../ink/ink2.xml"/><Relationship Id="rId27" Type="http://schemas.openxmlformats.org/officeDocument/2006/relationships/image" Target="../media/image13.emf"/><Relationship Id="rId30" Type="http://schemas.openxmlformats.org/officeDocument/2006/relationships/customXml" Target="../ink/ink5.xml"/><Relationship Id="rId3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4g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89975" cy="1295400"/>
          </a:xfrm>
        </p:spPr>
        <p:txBody>
          <a:bodyPr/>
          <a:lstStyle/>
          <a:p>
            <a:r>
              <a:rPr lang="en-US" sz="4800" dirty="0" smtClean="0">
                <a:latin typeface="Comic Sans MS" pitchFamily="66" charset="0"/>
              </a:rPr>
              <a:t/>
            </a:r>
            <a:br>
              <a:rPr lang="en-US" sz="4800" dirty="0" smtClean="0">
                <a:latin typeface="Comic Sans MS" pitchFamily="66" charset="0"/>
              </a:rPr>
            </a:br>
            <a:r>
              <a:rPr lang="en-US" sz="4800" dirty="0">
                <a:latin typeface="Comic Sans MS" pitchFamily="66" charset="0"/>
              </a:rPr>
              <a:t/>
            </a:r>
            <a:br>
              <a:rPr lang="en-US" sz="4800" dirty="0">
                <a:latin typeface="Comic Sans MS" pitchFamily="66" charset="0"/>
              </a:rPr>
            </a:br>
            <a:r>
              <a:rPr lang="en-US" sz="4800" dirty="0" smtClean="0">
                <a:latin typeface="Comic Sans MS" pitchFamily="66" charset="0"/>
              </a:rPr>
              <a:t/>
            </a:r>
            <a:br>
              <a:rPr lang="en-US" sz="4800" dirty="0" smtClean="0">
                <a:latin typeface="Comic Sans MS" pitchFamily="66" charset="0"/>
              </a:rPr>
            </a:br>
            <a:r>
              <a:rPr lang="en-US" sz="4800" dirty="0">
                <a:latin typeface="Comic Sans MS" pitchFamily="66" charset="0"/>
              </a:rPr>
              <a:t/>
            </a:r>
            <a:br>
              <a:rPr lang="en-US" sz="4800" dirty="0">
                <a:latin typeface="Comic Sans MS" pitchFamily="66" charset="0"/>
              </a:rPr>
            </a:br>
            <a:r>
              <a:rPr lang="en-US" sz="4800" dirty="0" smtClean="0">
                <a:latin typeface="Comic Sans MS" pitchFamily="66" charset="0"/>
              </a:rPr>
              <a:t/>
            </a:r>
            <a:br>
              <a:rPr lang="en-US" sz="4800" dirty="0" smtClean="0">
                <a:latin typeface="Comic Sans MS" pitchFamily="66" charset="0"/>
              </a:rPr>
            </a:br>
            <a:r>
              <a:rPr lang="en-US" sz="4800" dirty="0" smtClean="0">
                <a:latin typeface="Comic Sans MS" pitchFamily="66" charset="0"/>
              </a:rPr>
              <a:t/>
            </a:r>
            <a:br>
              <a:rPr lang="en-US" sz="48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anose="030F0702030302020204" pitchFamily="66" charset="0"/>
              </a:rPr>
              <a:t>Overlap between Subjective Well-being </a:t>
            </a:r>
            <a:r>
              <a:rPr lang="en-US" sz="3600" dirty="0">
                <a:latin typeface="Comic Sans MS" panose="030F0702030302020204" pitchFamily="66" charset="0"/>
              </a:rPr>
              <a:t>and Health-related Quality of </a:t>
            </a:r>
            <a:r>
              <a:rPr lang="en-US" sz="3600" dirty="0" smtClean="0">
                <a:latin typeface="Comic Sans MS" panose="030F0702030302020204" pitchFamily="66" charset="0"/>
              </a:rPr>
              <a:t>Life.</a:t>
            </a:r>
            <a:br>
              <a:rPr lang="en-US" sz="3600" dirty="0" smtClean="0">
                <a:latin typeface="Comic Sans MS" panose="030F0702030302020204" pitchFamily="66" charset="0"/>
              </a:rPr>
            </a:br>
            <a:r>
              <a:rPr lang="en-US" sz="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latin typeface="Comic Sans MS" panose="030F0702030302020204" pitchFamily="66" charset="0"/>
              </a:rPr>
              <a:t/>
            </a:r>
            <a:br>
              <a:rPr lang="en-US" sz="3600" dirty="0" smtClean="0">
                <a:latin typeface="Comic Sans MS" panose="030F0702030302020204" pitchFamily="66" charset="0"/>
              </a:rPr>
            </a:br>
            <a:r>
              <a:rPr lang="en-US" sz="3600" dirty="0" smtClean="0">
                <a:latin typeface="Comic Sans MS" panose="030F0702030302020204" pitchFamily="66" charset="0"/>
              </a:rPr>
              <a:t/>
            </a:r>
            <a:br>
              <a:rPr lang="en-US" sz="3600" dirty="0" smtClean="0">
                <a:latin typeface="Comic Sans MS" panose="030F0702030302020204" pitchFamily="66" charset="0"/>
              </a:rPr>
            </a:br>
            <a:r>
              <a:rPr lang="en-US" sz="3600" b="1" i="1" dirty="0" smtClean="0">
                <a:latin typeface="Comic Sans MS" panose="030F0702030302020204" pitchFamily="66" charset="0"/>
              </a:rPr>
              <a:t>Ron </a:t>
            </a:r>
            <a:r>
              <a:rPr lang="en-US" sz="3600" b="1" i="1" dirty="0">
                <a:latin typeface="Comic Sans MS" pitchFamily="66" charset="0"/>
              </a:rPr>
              <a:t>D. Hays, Ph.D. </a:t>
            </a:r>
            <a:r>
              <a:rPr lang="en-US" sz="3600" b="1" i="1" dirty="0" smtClean="0">
                <a:latin typeface="Comic Sans MS" pitchFamily="66" charset="0"/>
              </a:rPr>
              <a:t/>
            </a:r>
            <a:br>
              <a:rPr lang="en-US" sz="3600" b="1" i="1" dirty="0" smtClean="0">
                <a:latin typeface="Comic Sans MS" pitchFamily="66" charset="0"/>
              </a:rPr>
            </a:br>
            <a:r>
              <a:rPr lang="en-US" sz="3600" b="1" i="1" dirty="0" smtClean="0">
                <a:latin typeface="Comic Sans MS" pitchFamily="66" charset="0"/>
              </a:rPr>
              <a:t/>
            </a:r>
            <a:br>
              <a:rPr lang="en-US" sz="3600" b="1" i="1" dirty="0" smtClean="0">
                <a:latin typeface="Comic Sans MS" pitchFamily="66" charset="0"/>
              </a:rPr>
            </a:br>
            <a:r>
              <a:rPr lang="en-US" sz="3200" i="1" dirty="0" smtClean="0">
                <a:latin typeface="Comic Sans MS" pitchFamily="66" charset="0"/>
              </a:rPr>
              <a:t>(Alina </a:t>
            </a:r>
            <a:r>
              <a:rPr lang="en-US" sz="3200" i="1" dirty="0" err="1" smtClean="0">
                <a:latin typeface="Comic Sans MS" pitchFamily="66" charset="0"/>
              </a:rPr>
              <a:t>Palimaru</a:t>
            </a:r>
            <a:r>
              <a:rPr lang="en-US" sz="3200" i="1" dirty="0" smtClean="0">
                <a:latin typeface="Comic Sans MS" pitchFamily="66" charset="0"/>
              </a:rPr>
              <a:t>) </a:t>
            </a:r>
            <a:r>
              <a:rPr lang="en-US" sz="3200" i="1" dirty="0">
                <a:latin typeface="Comic Sans MS" pitchFamily="66" charset="0"/>
              </a:rPr>
              <a:t/>
            </a:r>
            <a:br>
              <a:rPr lang="en-US" sz="3200" i="1" dirty="0">
                <a:latin typeface="Comic Sans MS" pitchFamily="66" charset="0"/>
              </a:rPr>
            </a:br>
            <a:r>
              <a:rPr lang="en-US" sz="3600" dirty="0">
                <a:latin typeface="Comic Sans MS" panose="030F0702030302020204" pitchFamily="66" charset="0"/>
              </a:rPr>
              <a:t/>
            </a:r>
            <a:br>
              <a:rPr lang="en-US" sz="3600" dirty="0">
                <a:latin typeface="Comic Sans MS" panose="030F0702030302020204" pitchFamily="66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400" dirty="0" smtClean="0"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912562"/>
            <a:ext cx="8229600" cy="36877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November </a:t>
            </a:r>
            <a:r>
              <a:rPr lang="en-US" dirty="0"/>
              <a:t>18, 2015 (11:30-12:00 noon)</a:t>
            </a:r>
          </a:p>
          <a:p>
            <a:pPr marL="0" indent="0" algn="ctr">
              <a:buNone/>
            </a:pPr>
            <a:r>
              <a:rPr lang="en-US" dirty="0"/>
              <a:t>Geriatric Society of America </a:t>
            </a:r>
          </a:p>
          <a:p>
            <a:pPr marL="0" indent="0" algn="ctr">
              <a:buNone/>
            </a:pPr>
            <a:r>
              <a:rPr lang="en-US" b="1" dirty="0"/>
              <a:t>Subjective Well-being Assessment in </a:t>
            </a:r>
          </a:p>
          <a:p>
            <a:pPr marL="0" indent="0" algn="ctr">
              <a:buNone/>
            </a:pPr>
            <a:r>
              <a:rPr lang="en-US" b="1" dirty="0"/>
              <a:t>Minority Aging Research </a:t>
            </a:r>
            <a:endParaRPr lang="en-US" dirty="0">
              <a:hlinkClick r:id="rId3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Comic Sans MS" panose="030F0702030302020204" pitchFamily="66" charset="0"/>
                <a:hlinkClick r:id="rId3"/>
              </a:rPr>
              <a:t>Walt </a:t>
            </a:r>
            <a:r>
              <a:rPr lang="en-US" sz="2400" dirty="0">
                <a:latin typeface="Comic Sans MS" panose="030F0702030302020204" pitchFamily="66" charset="0"/>
                <a:hlinkClick r:id="rId3"/>
              </a:rPr>
              <a:t>Disney World Swan &amp; </a:t>
            </a:r>
            <a:r>
              <a:rPr lang="en-US" sz="2400" dirty="0" smtClean="0">
                <a:latin typeface="Comic Sans MS" panose="030F0702030302020204" pitchFamily="66" charset="0"/>
                <a:hlinkClick r:id="rId3"/>
              </a:rPr>
              <a:t>Dolphin Orlando</a:t>
            </a:r>
            <a:r>
              <a:rPr lang="en-US" sz="2400" dirty="0">
                <a:latin typeface="Comic Sans MS" panose="030F0702030302020204" pitchFamily="66" charset="0"/>
                <a:hlinkClick r:id="rId3"/>
              </a:rPr>
              <a:t>, </a:t>
            </a:r>
            <a:r>
              <a:rPr lang="en-US" sz="2400" dirty="0" smtClean="0">
                <a:latin typeface="Comic Sans MS" panose="030F0702030302020204" pitchFamily="66" charset="0"/>
                <a:hlinkClick r:id="rId3"/>
              </a:rPr>
              <a:t>Florida</a:t>
            </a:r>
            <a:endParaRPr lang="en-US" sz="2400" b="1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15363" name="AutoShape 2" descr="data:image/jpg;base64,/9j/4AAQSkZJRgABAQAAAQABAAD/2wBDAAkGBwgHBgkIBwgKCgkLDRYPDQwMDRsUFRAWIB0iIiAdHx8kKDQsJCYxJx8fLT0tMTU3Ojo6Iys/RD84QzQ5Ojf/2wBDAQoKCg0MDRoPDxo3JR8lNzc3Nzc3Nzc3Nzc3Nzc3Nzc3Nzc3Nzc3Nzc3Nzc3Nzc3Nzc3Nzc3Nzc3Nzc3Nzc3Nzf/wAARCACHAIcDASIAAhEBAxEB/8QAHAABAAEFAQEAAAAAAAAAAAAAAAYBAgQFBwMI/8QAPRAAAQMDAgIGCAQDCQEAAAAAAQACAwQFEQYhEjETIkFRYXEHFDKBkaGxwRVSYnMjMzQWJERygpOywtGi/8QAFAEBAAAAAAAAAAAAAAAAAAAAAP/EABQRAQAAAAAAAAAAAAAAAAAAAAD/2gAMAwEAAhEDEQA/AO4oiICIiAiIgIiICIiAiIgIiICIiAiIgIiICIiAqEgLR6m1DFZBTRCF9RWVkvRU1OwgdI7xJ2AGdz9ViMdcp2h1dXNi4tzDRswB4F7sk+YDUEl6RvevN9XCz25Gt8zhaeOChG7onynvnmfJ/wAjhewbSD2aanb5RN/8QZpuVIOdRD/uBVbcaV2zaiInweFjNlhGwjjHk0Kp9UkH8Snhef1RgoM5tRG72XA+SuEjTyOVqZKK3PH9HA0/mY3gPxGFjyW+VmXW64VEMnYyYmeM+YceL4OCCQhFGNKamF5FRFKxrKilmdBKGO4mFze1ru0FSYHKCqIiAiIgIiICoeSqqHkgjuoLDRX+dsNaJGvhAfDNE/hkidnm0+4fBYAsGo6Q8MN1o6+IDb1uAxye9zDg+eFJMf39x/R91mDkghrotRRbPs8MvjBXNPyc0LxdU3pmePT1dn9EsLv+6m5CsdughIrbvgu/s9cvIuhz/wA16x1V8f7Fgnb+7VxM+hKlpG6twgjsceo5thTW2l8ZKh8x+DWtHzXpLpysr2cF0vVSYj7cNGxsDHDuJ3cR71v2jBV73YYSgjkVPRWmrpaWjijp6eNjg1jNhzG/ifFbh17tsRDZK6mY7udM0H6qrn08VPxzNbw56xI7O1fPbdE3W5zTVFFbhFA+Vzounl4TwE5HVAJG2OaD6Oiq4Zmh0UjHNPIhwIK9wc8l82RU2pNGTNnkbU0kIcAZoXdJD5OA+4XX9D6wbfIOjqA1lSwAuDT1XjlxN8M9nYgmqKjSCMhEFUREBUPJVQ8kGCf6/wD0fdZg5LDftXD/ACH6hZY5IGQrHFRPRdNfYLvfvxKvnqbaKjo6BlQ7ie0AkuOcZI3xk/l96tuOppI79dqBtVBSw22jbNJLNCZMukaS04BBwzhJI34s42xlBKiVRQLReujcNNz3i/VdM4Cq9WjioqWQu4s4aMAuLi7IIAAWVfvSFb6DTU92t0M9U9lQaQQvhcwxz/lkBwW8/oO1BM1bIeofJQHUHpHfaZjGyzTiZlP6xNDWzsgMbAXcsF2XkDZvzyVOIallXRxVMOTHNG2RmRg8LhkfIoNVcmvqa2GkH8pw4nePgt3SUMUMYAaPgtUd7zH+391IG8ggw663U9VA+KWNr2uaWlrhkEHsIXDLtTSaA1pF0HF+HyHpom59lpOHt93/AIvoArk3p1pG+o26rA68c7mZ8C3P/VB0211AqKVj2uyCAQe9FHPRxWmr03RSHc9EG/Db7IgmCIiAiIgwZdq1h/SfssiORkgcGPa4tPC7Bzg9x8VjVJxWReR+y5xqu7nT+odTz0LXQ1FTamtZK0jrVDejbHgY9rE2d+ePBBKNHUd7obnfPxikhjjrKs1UMsNSJGDLWt4MEBw9nOcY3UWfYqK8a51JU6k01XS0UlPGKSWSlc7PRNIfwOaTgu24RzPyW00/riitmmrK/Ut0mlq62kE5eaYucc7k4jbgNbyyR8Vv6nV+naZ8IqbzQQtna10LnzgdID2jw5b8t0HLrRSXag0VDQUVnu9L0d4L6p0VARU9AeIsdHxDdwwMkHLfDKw7ZpTVlx0dcaOtoa0XE3OOtzVyNHrIDeEjJOeLbOTt4rq9TrGw09+bZZrhCysMfFhzwA1xLQGH9R4sgDmAT3Z02n9b07NP1F11LW0MEJrpYoJacFzXMG7chuetjfG/ZncoNbX6Mv8Aebq26VklthfVMPHHOwzPt/WdjoduFzuAgEnbiHEOQx0QMEUDY254WNDRk5OB4qG1/pNsUWnprtb3uqOGobTMjla6HL3DLSSRs3h62cchyUfbq29aimsg4H0tvqq0tkdbyJAA2SNobK8kdU5IOOH2mjB5EOgg5vTf2/upC3ko5Ec3vPfGPqVI28kFVyv06zNFqoIcjifUFwHgGkfcLqTnBoyVwL0v3lt01O2jp3B0dC3ozw75kJy4fQeYKDoPonDhpijz+Vx/+ii2+hqA2+yUtOeccTWnzxv80QSdERAREQYFV/WReRUXvuiDcbxFdqeueZI6yKr9Wn3Y4saRwhwGQ0kR5znHDtzUoqziqh9/0WUz2Qg47VaR1BRWqxirgrZRboH00jLRMx0vtBzXt4gMtcOqWnkQDg4Wnr9NV9pNM2upq+lpn29sTOgpBXSOBLuKCQhuA8cQxsBgkZ2GO9nkvN3PY48kHGbBBX6V1lDUXK211THJaIKeAiEvcCDFxB7mggFjQ4nwbgc1b6vUXPRlda47Nd5nT6gdUmOOjezjpzIHZBeA3cDYE88cl2U7Zx2q08990HGNbaZbUS3D8VfFYqCruMHqM8zmOb/DgcwhzGHqghpIOc5wMb5Ep0FpSlhtNJcKttQ6dsk0kIdmFrozK50bnRDAzjDgCOrkbDG08IB5gHByMo45B8UEe1DVG02qS8CEyGnezpAOfRl2D8M5VlF6RtMyU4fLd6eE43ZM7gcPcVbqFtZcKeotNK5sYmiIMhBJbk7ED3Lmtw9Gd7fNxZoZRjsDme/AH0Qb/Wfpbp3wvoNLF09Q8cJq+Ehkefyg7uPjjA8VEvR3p6a73kVU7XOggfxvcd+OTmB49593et5ZfRbWF7BXzxxxZ6zKZhy4d3Edx7gurWCxU1ppWQU8TY42DDWtGMINlQwCCBrR3IsgDARBVERAREQYFwHA6OU8mnc9wwveM7BessYkaQeRWtdHU0Z/gcL4hyY7s8j2INgTsvMlYYucXKeKWI+LeIfEK4V9E4bVUQPi7h+qD3JVpK8TVUwGTUQ4/cC8n3Cjb/iYye5vW+iDKVsjgGkk4A3JPYsF1za7anp5ZT3kcI+e/wAlRtHV15HrTg2LP8pvL396C21s9Zr5KgDLDhrT3gdvzW+ETcclZTU7Kdga0L3QWCNo7Ar8IqZCCqIiAiIgIiICoQCqog8nwMf7TQV4Pt8DubAsxEGv/CaXOejbnyV7LfAzkwLNRB4sp428mgL1DQOSqiAiIeSCw7+Se8qoPNUHPkUFwKKjeZRBciIgIiICIiAiIgIiICIiAiIgoQqcJ70RBUDCIiD/2Q=="/>
          <p:cNvSpPr>
            <a:spLocks noChangeAspect="1" noChangeArrowheads="1"/>
          </p:cNvSpPr>
          <p:nvPr/>
        </p:nvSpPr>
        <p:spPr bwMode="auto">
          <a:xfrm>
            <a:off x="155575" y="-617538"/>
            <a:ext cx="1285875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4" name="AutoShape 4" descr="data:image/jpg;base64,/9j/4AAQSkZJRgABAQAAAQABAAD/2wBDAAkGBwgHBgkIBwgKCgkLDRYPDQwMDRsUFRAWIB0iIiAdHx8kKDQsJCYxJx8fLT0tMTU3Ojo6Iys/RD84QzQ5Ojf/2wBDAQoKCg0MDRoPDxo3JR8lNzc3Nzc3Nzc3Nzc3Nzc3Nzc3Nzc3Nzc3Nzc3Nzc3Nzc3Nzc3Nzc3Nzc3Nzc3Nzc3Nzf/wAARCACHAIcDASIAAhEBAxEB/8QAHAABAAEFAQEAAAAAAAAAAAAAAAYBAgQFBwMI/8QAPRAAAQMDAgIGCAQDCQEAAAAAAQACAwQFEQYhEjETIkFRYXEHFDKBkaGxwRVSYnMjMzQWJERygpOywtGi/8QAFAEBAAAAAAAAAAAAAAAAAAAAAP/EABQRAQAAAAAAAAAAAAAAAAAAAAD/2gAMAwEAAhEDEQA/AO4oiICIiAiIgIiICIiAiIgIiICIiAiIgIiICIiAqEgLR6m1DFZBTRCF9RWVkvRU1OwgdI7xJ2AGdz9ViMdcp2h1dXNi4tzDRswB4F7sk+YDUEl6RvevN9XCz25Gt8zhaeOChG7onynvnmfJ/wAjhewbSD2aanb5RN/8QZpuVIOdRD/uBVbcaV2zaiInweFjNlhGwjjHk0Kp9UkH8Snhef1RgoM5tRG72XA+SuEjTyOVqZKK3PH9HA0/mY3gPxGFjyW+VmXW64VEMnYyYmeM+YceL4OCCQhFGNKamF5FRFKxrKilmdBKGO4mFze1ru0FSYHKCqIiAiIgIiICoeSqqHkgjuoLDRX+dsNaJGvhAfDNE/hkidnm0+4fBYAsGo6Q8MN1o6+IDb1uAxye9zDg+eFJMf39x/R91mDkghrotRRbPs8MvjBXNPyc0LxdU3pmePT1dn9EsLv+6m5CsdughIrbvgu/s9cvIuhz/wA16x1V8f7Fgnb+7VxM+hKlpG6twgjsceo5thTW2l8ZKh8x+DWtHzXpLpysr2cF0vVSYj7cNGxsDHDuJ3cR71v2jBV73YYSgjkVPRWmrpaWjijp6eNjg1jNhzG/ifFbh17tsRDZK6mY7udM0H6qrn08VPxzNbw56xI7O1fPbdE3W5zTVFFbhFA+Vzounl4TwE5HVAJG2OaD6Oiq4Zmh0UjHNPIhwIK9wc8l82RU2pNGTNnkbU0kIcAZoXdJD5OA+4XX9D6wbfIOjqA1lSwAuDT1XjlxN8M9nYgmqKjSCMhEFUREBUPJVQ8kGCf6/wD0fdZg5LDftXD/ACH6hZY5IGQrHFRPRdNfYLvfvxKvnqbaKjo6BlQ7ie0AkuOcZI3xk/l96tuOppI79dqBtVBSw22jbNJLNCZMukaS04BBwzhJI34s42xlBKiVRQLReujcNNz3i/VdM4Cq9WjioqWQu4s4aMAuLi7IIAAWVfvSFb6DTU92t0M9U9lQaQQvhcwxz/lkBwW8/oO1BM1bIeofJQHUHpHfaZjGyzTiZlP6xNDWzsgMbAXcsF2XkDZvzyVOIallXRxVMOTHNG2RmRg8LhkfIoNVcmvqa2GkH8pw4nePgt3SUMUMYAaPgtUd7zH+391IG8ggw663U9VA+KWNr2uaWlrhkEHsIXDLtTSaA1pF0HF+HyHpom59lpOHt93/AIvoArk3p1pG+o26rA68c7mZ8C3P/VB0211AqKVj2uyCAQe9FHPRxWmr03RSHc9EG/Db7IgmCIiAiIgwZdq1h/SfssiORkgcGPa4tPC7Bzg9x8VjVJxWReR+y5xqu7nT+odTz0LXQ1FTamtZK0jrVDejbHgY9rE2d+ePBBKNHUd7obnfPxikhjjrKs1UMsNSJGDLWt4MEBw9nOcY3UWfYqK8a51JU6k01XS0UlPGKSWSlc7PRNIfwOaTgu24RzPyW00/riitmmrK/Ut0mlq62kE5eaYucc7k4jbgNbyyR8Vv6nV+naZ8IqbzQQtna10LnzgdID2jw5b8t0HLrRSXag0VDQUVnu9L0d4L6p0VARU9AeIsdHxDdwwMkHLfDKw7ZpTVlx0dcaOtoa0XE3OOtzVyNHrIDeEjJOeLbOTt4rq9TrGw09+bZZrhCysMfFhzwA1xLQGH9R4sgDmAT3Z02n9b07NP1F11LW0MEJrpYoJacFzXMG7chuetjfG/ZncoNbX6Mv8Aebq26VklthfVMPHHOwzPt/WdjoduFzuAgEnbiHEOQx0QMEUDY254WNDRk5OB4qG1/pNsUWnprtb3uqOGobTMjla6HL3DLSSRs3h62cchyUfbq29aimsg4H0tvqq0tkdbyJAA2SNobK8kdU5IOOH2mjB5EOgg5vTf2/upC3ko5Ec3vPfGPqVI28kFVyv06zNFqoIcjifUFwHgGkfcLqTnBoyVwL0v3lt01O2jp3B0dC3ozw75kJy4fQeYKDoPonDhpijz+Vx/+ii2+hqA2+yUtOeccTWnzxv80QSdERAREQYFV/WReRUXvuiDcbxFdqeueZI6yKr9Wn3Y4saRwhwGQ0kR5znHDtzUoqziqh9/0WUz2Qg47VaR1BRWqxirgrZRboH00jLRMx0vtBzXt4gMtcOqWnkQDg4Wnr9NV9pNM2upq+lpn29sTOgpBXSOBLuKCQhuA8cQxsBgkZ2GO9nkvN3PY48kHGbBBX6V1lDUXK211THJaIKeAiEvcCDFxB7mggFjQ4nwbgc1b6vUXPRlda47Nd5nT6gdUmOOjezjpzIHZBeA3cDYE88cl2U7Zx2q08990HGNbaZbUS3D8VfFYqCruMHqM8zmOb/DgcwhzGHqghpIOc5wMb5Ep0FpSlhtNJcKttQ6dsk0kIdmFrozK50bnRDAzjDgCOrkbDG08IB5gHByMo45B8UEe1DVG02qS8CEyGnezpAOfRl2D8M5VlF6RtMyU4fLd6eE43ZM7gcPcVbqFtZcKeotNK5sYmiIMhBJbk7ED3Lmtw9Gd7fNxZoZRjsDme/AH0Qb/Wfpbp3wvoNLF09Q8cJq+Ehkefyg7uPjjA8VEvR3p6a73kVU7XOggfxvcd+OTmB49593et5ZfRbWF7BXzxxxZ6zKZhy4d3Edx7gurWCxU1ppWQU8TY42DDWtGMINlQwCCBrR3IsgDARBVERAREQYFwHA6OU8mnc9wwveM7BessYkaQeRWtdHU0Z/gcL4hyY7s8j2INgTsvMlYYucXKeKWI+LeIfEK4V9E4bVUQPi7h+qD3JVpK8TVUwGTUQ4/cC8n3Cjb/iYye5vW+iDKVsjgGkk4A3JPYsF1za7anp5ZT3kcI+e/wAlRtHV15HrTg2LP8pvL396C21s9Zr5KgDLDhrT3gdvzW+ETcclZTU7Kdga0L3QWCNo7Ar8IqZCCqIiAiIgIiICoQCqog8nwMf7TQV4Pt8DubAsxEGv/CaXOejbnyV7LfAzkwLNRB4sp428mgL1DQOSqiAiIeSCw7+Se8qoPNUHPkUFwKKjeZRBciIgIiICIiAiIgIiICIiAiIgoQqcJ70RBUDCIiD/2Q=="/>
          <p:cNvSpPr>
            <a:spLocks noChangeAspect="1" noChangeArrowheads="1"/>
          </p:cNvSpPr>
          <p:nvPr/>
        </p:nvSpPr>
        <p:spPr bwMode="auto">
          <a:xfrm>
            <a:off x="307975" y="-465138"/>
            <a:ext cx="1285875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5" name="AutoShape 6" descr="data:image/jpg;base64,/9j/4AAQSkZJRgABAQAAAQABAAD/2wBDAAkGBwgHBgkIBwgKCgkLDRYPDQwMDRsUFRAWIB0iIiAdHx8kKDQsJCYxJx8fLT0tMTU3Ojo6Iys/RD84QzQ5Ojf/2wBDAQoKCg0MDRoPDxo3JR8lNzc3Nzc3Nzc3Nzc3Nzc3Nzc3Nzc3Nzc3Nzc3Nzc3Nzc3Nzc3Nzc3Nzc3Nzc3Nzc3Nzf/wAARCACHAIcDASIAAhEBAxEB/8QAHAABAAEFAQEAAAAAAAAAAAAAAAYBAgQFBwMI/8QAPRAAAQMDAgIGCAQDCQEAAAAAAQACAwQFEQYhEjETIkFRYXEHFDKBkaGxwRVSYnMjMzQWJERygpOywtGi/8QAFAEBAAAAAAAAAAAAAAAAAAAAAP/EABQRAQAAAAAAAAAAAAAAAAAAAAD/2gAMAwEAAhEDEQA/AO4oiICIiAiIgIiICIiAiIgIiICIiAiIgIiICIiAqEgLR6m1DFZBTRCF9RWVkvRU1OwgdI7xJ2AGdz9ViMdcp2h1dXNi4tzDRswB4F7sk+YDUEl6RvevN9XCz25Gt8zhaeOChG7onynvnmfJ/wAjhewbSD2aanb5RN/8QZpuVIOdRD/uBVbcaV2zaiInweFjNlhGwjjHk0Kp9UkH8Snhef1RgoM5tRG72XA+SuEjTyOVqZKK3PH9HA0/mY3gPxGFjyW+VmXW64VEMnYyYmeM+YceL4OCCQhFGNKamF5FRFKxrKilmdBKGO4mFze1ru0FSYHKCqIiAiIgIiICoeSqqHkgjuoLDRX+dsNaJGvhAfDNE/hkidnm0+4fBYAsGo6Q8MN1o6+IDb1uAxye9zDg+eFJMf39x/R91mDkghrotRRbPs8MvjBXNPyc0LxdU3pmePT1dn9EsLv+6m5CsdughIrbvgu/s9cvIuhz/wA16x1V8f7Fgnb+7VxM+hKlpG6twgjsceo5thTW2l8ZKh8x+DWtHzXpLpysr2cF0vVSYj7cNGxsDHDuJ3cR71v2jBV73YYSgjkVPRWmrpaWjijp6eNjg1jNhzG/ifFbh17tsRDZK6mY7udM0H6qrn08VPxzNbw56xI7O1fPbdE3W5zTVFFbhFA+Vzounl4TwE5HVAJG2OaD6Oiq4Zmh0UjHNPIhwIK9wc8l82RU2pNGTNnkbU0kIcAZoXdJD5OA+4XX9D6wbfIOjqA1lSwAuDT1XjlxN8M9nYgmqKjSCMhEFUREBUPJVQ8kGCf6/wD0fdZg5LDftXD/ACH6hZY5IGQrHFRPRdNfYLvfvxKvnqbaKjo6BlQ7ie0AkuOcZI3xk/l96tuOppI79dqBtVBSw22jbNJLNCZMukaS04BBwzhJI34s42xlBKiVRQLReujcNNz3i/VdM4Cq9WjioqWQu4s4aMAuLi7IIAAWVfvSFb6DTU92t0M9U9lQaQQvhcwxz/lkBwW8/oO1BM1bIeofJQHUHpHfaZjGyzTiZlP6xNDWzsgMbAXcsF2XkDZvzyVOIallXRxVMOTHNG2RmRg8LhkfIoNVcmvqa2GkH8pw4nePgt3SUMUMYAaPgtUd7zH+391IG8ggw663U9VA+KWNr2uaWlrhkEHsIXDLtTSaA1pF0HF+HyHpom59lpOHt93/AIvoArk3p1pG+o26rA68c7mZ8C3P/VB0211AqKVj2uyCAQe9FHPRxWmr03RSHc9EG/Db7IgmCIiAiIgwZdq1h/SfssiORkgcGPa4tPC7Bzg9x8VjVJxWReR+y5xqu7nT+odTz0LXQ1FTamtZK0jrVDejbHgY9rE2d+ePBBKNHUd7obnfPxikhjjrKs1UMsNSJGDLWt4MEBw9nOcY3UWfYqK8a51JU6k01XS0UlPGKSWSlc7PRNIfwOaTgu24RzPyW00/riitmmrK/Ut0mlq62kE5eaYucc7k4jbgNbyyR8Vv6nV+naZ8IqbzQQtna10LnzgdID2jw5b8t0HLrRSXag0VDQUVnu9L0d4L6p0VARU9AeIsdHxDdwwMkHLfDKw7ZpTVlx0dcaOtoa0XE3OOtzVyNHrIDeEjJOeLbOTt4rq9TrGw09+bZZrhCysMfFhzwA1xLQGH9R4sgDmAT3Z02n9b07NP1F11LW0MEJrpYoJacFzXMG7chuetjfG/ZncoNbX6Mv8Aebq26VklthfVMPHHOwzPt/WdjoduFzuAgEnbiHEOQx0QMEUDY254WNDRk5OB4qG1/pNsUWnprtb3uqOGobTMjla6HL3DLSSRs3h62cchyUfbq29aimsg4H0tvqq0tkdbyJAA2SNobK8kdU5IOOH2mjB5EOgg5vTf2/upC3ko5Ec3vPfGPqVI28kFVyv06zNFqoIcjifUFwHgGkfcLqTnBoyVwL0v3lt01O2jp3B0dC3ozw75kJy4fQeYKDoPonDhpijz+Vx/+ii2+hqA2+yUtOeccTWnzxv80QSdERAREQYFV/WReRUXvuiDcbxFdqeueZI6yKr9Wn3Y4saRwhwGQ0kR5znHDtzUoqziqh9/0WUz2Qg47VaR1BRWqxirgrZRboH00jLRMx0vtBzXt4gMtcOqWnkQDg4Wnr9NV9pNM2upq+lpn29sTOgpBXSOBLuKCQhuA8cQxsBgkZ2GO9nkvN3PY48kHGbBBX6V1lDUXK211THJaIKeAiEvcCDFxB7mggFjQ4nwbgc1b6vUXPRlda47Nd5nT6gdUmOOjezjpzIHZBeA3cDYE88cl2U7Zx2q08990HGNbaZbUS3D8VfFYqCruMHqM8zmOb/DgcwhzGHqghpIOc5wMb5Ep0FpSlhtNJcKttQ6dsk0kIdmFrozK50bnRDAzjDgCOrkbDG08IB5gHByMo45B8UEe1DVG02qS8CEyGnezpAOfRl2D8M5VlF6RtMyU4fLd6eE43ZM7gcPcVbqFtZcKeotNK5sYmiIMhBJbk7ED3Lmtw9Gd7fNxZoZRjsDme/AH0Qb/Wfpbp3wvoNLF09Q8cJq+Ehkefyg7uPjjA8VEvR3p6a73kVU7XOggfxvcd+OTmB49593et5ZfRbWF7BXzxxxZ6zKZhy4d3Edx7gurWCxU1ppWQU8TY42DDWtGMINlQwCCBrR3IsgDARBVERAREQYFwHA6OU8mnc9wwveM7BessYkaQeRWtdHU0Z/gcL4hyY7s8j2INgTsvMlYYucXKeKWI+LeIfEK4V9E4bVUQPi7h+qD3JVpK8TVUwGTUQ4/cC8n3Cjb/iYye5vW+iDKVsjgGkk4A3JPYsF1za7anp5ZT3kcI+e/wAlRtHV15HrTg2LP8pvL396C21s9Zr5KgDLDhrT3gdvzW+ETcclZTU7Kdga0L3QWCNo7Ar8IqZCCqIiAiIgIiICoQCqog8nwMf7TQV4Pt8DubAsxEGv/CaXOejbnyV7LfAzkwLNRB4sp428mgL1DQOSqiAiIeSCw7+Se8qoPNUHPkUFwKKjeZRBciIgIiICIiAiIgIiICIiAiIgoQqcJ70RBUDCIiD/2Q=="/>
          <p:cNvSpPr>
            <a:spLocks noChangeAspect="1" noChangeArrowheads="1"/>
          </p:cNvSpPr>
          <p:nvPr/>
        </p:nvSpPr>
        <p:spPr bwMode="auto">
          <a:xfrm>
            <a:off x="460375" y="-312738"/>
            <a:ext cx="1285875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369" name="Ink 15368"/>
              <p14:cNvContentPartPr/>
              <p14:nvPr/>
            </p14:nvContentPartPr>
            <p14:xfrm>
              <a:off x="5895973" y="4795684"/>
              <a:ext cx="819000" cy="50040"/>
            </p14:xfrm>
          </p:contentPart>
        </mc:Choice>
        <mc:Fallback xmlns="">
          <p:pic>
            <p:nvPicPr>
              <p:cNvPr id="15369" name="Ink 153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84093" y="4783804"/>
                <a:ext cx="8427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373" name="Ink 15372"/>
              <p14:cNvContentPartPr/>
              <p14:nvPr/>
            </p14:nvContentPartPr>
            <p14:xfrm>
              <a:off x="5813893" y="4558084"/>
              <a:ext cx="164880" cy="28080"/>
            </p14:xfrm>
          </p:contentPart>
        </mc:Choice>
        <mc:Fallback xmlns="">
          <p:pic>
            <p:nvPicPr>
              <p:cNvPr id="15373" name="Ink 1537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02013" y="4546204"/>
                <a:ext cx="1886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375" name="Ink 15374"/>
              <p14:cNvContentPartPr/>
              <p14:nvPr/>
            </p14:nvContentPartPr>
            <p14:xfrm>
              <a:off x="5827573" y="4557364"/>
              <a:ext cx="160560" cy="15120"/>
            </p14:xfrm>
          </p:contentPart>
        </mc:Choice>
        <mc:Fallback xmlns="">
          <p:pic>
            <p:nvPicPr>
              <p:cNvPr id="15375" name="Ink 1537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15693" y="4545484"/>
                <a:ext cx="1843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377" name="Ink 15376"/>
              <p14:cNvContentPartPr/>
              <p14:nvPr/>
            </p14:nvContentPartPr>
            <p14:xfrm>
              <a:off x="5691133" y="4570684"/>
              <a:ext cx="109440" cy="42480"/>
            </p14:xfrm>
          </p:contentPart>
        </mc:Choice>
        <mc:Fallback xmlns="">
          <p:pic>
            <p:nvPicPr>
              <p:cNvPr id="15377" name="Ink 1537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79253" y="4558804"/>
                <a:ext cx="1332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/>
              <p14:cNvContentPartPr/>
              <p14:nvPr/>
            </p14:nvContentPartPr>
            <p14:xfrm>
              <a:off x="6455407" y="5022269"/>
              <a:ext cx="360" cy="14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43527" y="5010389"/>
                <a:ext cx="241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Ink 9"/>
              <p14:cNvContentPartPr/>
              <p14:nvPr/>
            </p14:nvContentPartPr>
            <p14:xfrm>
              <a:off x="4408087" y="4913189"/>
              <a:ext cx="360" cy="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96207" y="4901309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>
          <a:xfrm>
            <a:off x="0" y="-157660"/>
            <a:ext cx="9144000" cy="1447800"/>
          </a:xfrm>
        </p:spPr>
        <p:txBody>
          <a:bodyPr/>
          <a:lstStyle/>
          <a:p>
            <a:r>
              <a:rPr lang="en-US" sz="3600" b="1" dirty="0" smtClean="0"/>
              <a:t>PROMIS® Adult Data </a:t>
            </a:r>
            <a:endParaRPr lang="en-US" sz="36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7150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i="1" dirty="0" smtClean="0"/>
              <a:t>Wave 1: </a:t>
            </a:r>
            <a:r>
              <a:rPr lang="en-US" i="1" dirty="0" err="1" smtClean="0"/>
              <a:t>Polimetrix</a:t>
            </a:r>
            <a:r>
              <a:rPr lang="en-US" dirty="0" smtClean="0"/>
              <a:t> (now </a:t>
            </a:r>
            <a:r>
              <a:rPr lang="en-US" i="1" dirty="0" err="1" smtClean="0"/>
              <a:t>YouGov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Included EQ-5D preference-based measure</a:t>
            </a:r>
          </a:p>
          <a:p>
            <a:pPr lvl="2">
              <a:defRPr/>
            </a:pPr>
            <a:r>
              <a:rPr lang="en-US" dirty="0" smtClean="0"/>
              <a:t>5 attributes (self-care, usual activities, mobility, pain/discomfort, anxiety/depression)</a:t>
            </a:r>
          </a:p>
          <a:p>
            <a:pPr lvl="2">
              <a:defRPr/>
            </a:pPr>
            <a:r>
              <a:rPr lang="en-US" dirty="0" smtClean="0"/>
              <a:t>Ranges from -0.11 to 1.00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Wave 2: </a:t>
            </a:r>
            <a:r>
              <a:rPr lang="en-US" i="1" dirty="0"/>
              <a:t>Op4G (</a:t>
            </a:r>
            <a:r>
              <a:rPr lang="en-US" i="1" dirty="0">
                <a:hlinkClick r:id="rId3"/>
              </a:rPr>
              <a:t>https://op4g.com</a:t>
            </a:r>
            <a:r>
              <a:rPr lang="en-US" i="1" dirty="0" smtClean="0">
                <a:hlinkClick r:id="rId3"/>
              </a:rPr>
              <a:t>/</a:t>
            </a:r>
            <a:r>
              <a:rPr lang="en-US" i="1" dirty="0" smtClean="0"/>
              <a:t>)</a:t>
            </a:r>
          </a:p>
          <a:p>
            <a:pPr lvl="1">
              <a:defRPr/>
            </a:pPr>
            <a:r>
              <a:rPr lang="en-US" dirty="0" smtClean="0"/>
              <a:t>Included HUI-3 preference-based measure</a:t>
            </a:r>
          </a:p>
          <a:p>
            <a:pPr lvl="2">
              <a:defRPr/>
            </a:pPr>
            <a:r>
              <a:rPr lang="en-US" dirty="0" smtClean="0"/>
              <a:t>8 attributes (vision, hearing, speech, ambulation, dexterity, emotion, cognition, pain)</a:t>
            </a:r>
          </a:p>
          <a:p>
            <a:pPr lvl="2">
              <a:defRPr/>
            </a:pPr>
            <a:r>
              <a:rPr lang="en-US" dirty="0"/>
              <a:t>Ranges from -</a:t>
            </a:r>
            <a:r>
              <a:rPr lang="en-US" dirty="0" smtClean="0"/>
              <a:t>0.36 </a:t>
            </a:r>
            <a:r>
              <a:rPr lang="en-US" dirty="0"/>
              <a:t>to 1.00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Non-probability based recruitment of </a:t>
            </a:r>
            <a:r>
              <a:rPr lang="en-US" dirty="0" smtClean="0"/>
              <a:t>panels</a:t>
            </a:r>
            <a:endParaRPr lang="en-US" dirty="0"/>
          </a:p>
          <a:p>
            <a:pPr marL="457200" lvl="1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lvl="0" indent="0">
              <a:buNone/>
              <a:defRPr/>
            </a:pPr>
            <a:r>
              <a:rPr lang="en-US" sz="2600" dirty="0"/>
              <a:t>Hays, R. D., Liu, H., &amp; </a:t>
            </a:r>
            <a:r>
              <a:rPr lang="en-US" sz="2600" dirty="0" err="1"/>
              <a:t>Kapteyn</a:t>
            </a:r>
            <a:r>
              <a:rPr lang="en-US" sz="2600" dirty="0"/>
              <a:t>, A.  (2015). Use of internet panels to conduct surveys.  </a:t>
            </a:r>
            <a:r>
              <a:rPr lang="en-US" sz="2600" u="sng" dirty="0"/>
              <a:t>Behavior Research Methods</a:t>
            </a:r>
            <a:r>
              <a:rPr lang="en-US" sz="2600" dirty="0"/>
              <a:t>., 47 (3), 685-690</a:t>
            </a:r>
            <a:r>
              <a:rPr lang="en-US" dirty="0"/>
              <a:t>.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6907" y="300335"/>
            <a:ext cx="82483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atin typeface="Comic Sans MS" panose="030F0702030302020204" pitchFamily="66" charset="0"/>
              </a:rPr>
              <a:t>Characteristics </a:t>
            </a:r>
            <a:r>
              <a:rPr lang="en-US" sz="3000" dirty="0">
                <a:latin typeface="Comic Sans MS" panose="030F0702030302020204" pitchFamily="66" charset="0"/>
              </a:rPr>
              <a:t>of </a:t>
            </a:r>
            <a:r>
              <a:rPr lang="en-US" sz="3000" dirty="0" smtClean="0">
                <a:latin typeface="Comic Sans MS" panose="030F0702030302020204" pitchFamily="66" charset="0"/>
              </a:rPr>
              <a:t>PROMIS </a:t>
            </a:r>
            <a:r>
              <a:rPr lang="en-US" sz="3000" dirty="0" smtClean="0">
                <a:latin typeface="Comic Sans MS" panose="030F0702030302020204" pitchFamily="66" charset="0"/>
              </a:rPr>
              <a:t>adult samples</a:t>
            </a:r>
            <a:endParaRPr lang="en-GB" sz="3000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637957"/>
              </p:ext>
            </p:extLst>
          </p:nvPr>
        </p:nvGraphicFramePr>
        <p:xfrm>
          <a:off x="1209841" y="1219197"/>
          <a:ext cx="6737685" cy="501894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21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807">
                <a:tc>
                  <a:txBody>
                    <a:bodyPr/>
                    <a:lstStyle/>
                    <a:p>
                      <a:r>
                        <a:rPr lang="en-US" dirty="0" smtClean="0"/>
                        <a:t>  Characteristic</a:t>
                      </a:r>
                      <a:endParaRPr lang="en-US" b="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effectLst/>
                        </a:rPr>
                        <a:t>Wave 1 (N=21,133)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endParaRPr lang="en-US" sz="1600" b="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effectLst/>
                        </a:rPr>
                        <a:t>Wave 2 (N=2,996)</a:t>
                      </a:r>
                      <a:endParaRPr lang="en-US" sz="1600" b="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13">
                <a:tc>
                  <a:txBody>
                    <a:bodyPr/>
                    <a:lstStyle/>
                    <a:p>
                      <a:pPr algn="l"/>
                      <a:r>
                        <a:rPr lang="en-GB" sz="1800" baseline="0" dirty="0" smtClean="0">
                          <a:effectLst/>
                        </a:rPr>
                        <a:t>     </a:t>
                      </a:r>
                      <a:r>
                        <a:rPr lang="en-GB" sz="1800" dirty="0" smtClean="0">
                          <a:effectLst/>
                        </a:rPr>
                        <a:t>Age (median)</a:t>
                      </a:r>
                      <a:endParaRPr lang="en-US" sz="18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52</a:t>
                      </a:r>
                      <a:endParaRPr lang="en-US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313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</a:t>
                      </a:r>
                      <a:r>
                        <a:rPr lang="en-US" dirty="0" smtClean="0"/>
                        <a:t>Female Gender</a:t>
                      </a:r>
                      <a:endParaRPr lang="en-US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52%</a:t>
                      </a:r>
                      <a:endParaRPr lang="en-GB" sz="1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51%</a:t>
                      </a:r>
                      <a:endParaRPr lang="en-GB" sz="1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313">
                <a:tc>
                  <a:txBody>
                    <a:bodyPr/>
                    <a:lstStyle/>
                    <a:p>
                      <a:r>
                        <a:rPr lang="en-US" dirty="0" smtClean="0"/>
                        <a:t>  Race / Ethnicity</a:t>
                      </a:r>
                      <a:endParaRPr lang="en-US" dirty="0">
                        <a:solidFill>
                          <a:srgbClr val="F2F2F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313"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r>
                        <a:rPr lang="en-US" baseline="0" dirty="0" smtClean="0"/>
                        <a:t>   </a:t>
                      </a:r>
                      <a:r>
                        <a:rPr lang="en-US" dirty="0" smtClean="0"/>
                        <a:t>Latino</a:t>
                      </a:r>
                      <a:endParaRPr lang="en-US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9%</a:t>
                      </a:r>
                      <a:endParaRPr lang="en-GB" sz="18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0" dirty="0" smtClean="0">
                          <a:effectLst/>
                        </a:rPr>
                        <a:t>11%</a:t>
                      </a:r>
                      <a:endParaRPr lang="en-GB" sz="1800" b="1" baseline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807"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r>
                        <a:rPr lang="en-US" baseline="0" dirty="0" smtClean="0"/>
                        <a:t>   </a:t>
                      </a:r>
                      <a:r>
                        <a:rPr lang="en-US" dirty="0" smtClean="0"/>
                        <a:t>Non-Hispanic</a:t>
                      </a:r>
                      <a:r>
                        <a:rPr lang="en-US" baseline="0" dirty="0" smtClean="0"/>
                        <a:t> Black</a:t>
                      </a:r>
                      <a:endParaRPr lang="en-US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9%</a:t>
                      </a:r>
                      <a:endParaRPr lang="en-GB" sz="18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15%</a:t>
                      </a:r>
                      <a:endParaRPr lang="en-GB" sz="18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313"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r>
                        <a:rPr lang="en-US" baseline="0" dirty="0" smtClean="0"/>
                        <a:t>   </a:t>
                      </a:r>
                      <a:r>
                        <a:rPr lang="en-US" dirty="0" smtClean="0"/>
                        <a:t>Non-Hispanic</a:t>
                      </a:r>
                      <a:r>
                        <a:rPr lang="en-US" baseline="0" dirty="0" smtClean="0"/>
                        <a:t> White</a:t>
                      </a:r>
                      <a:endParaRPr lang="en-US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80%</a:t>
                      </a:r>
                      <a:endParaRPr lang="en-GB" sz="1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63%</a:t>
                      </a:r>
                      <a:endParaRPr lang="en-GB" sz="1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313"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r>
                        <a:rPr lang="en-US" baseline="0" dirty="0" smtClean="0"/>
                        <a:t>   </a:t>
                      </a:r>
                      <a:r>
                        <a:rPr lang="en-US" dirty="0" smtClean="0"/>
                        <a:t>Other</a:t>
                      </a:r>
                      <a:endParaRPr lang="en-US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2%</a:t>
                      </a:r>
                      <a:endParaRPr lang="en-GB" sz="1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11%</a:t>
                      </a:r>
                      <a:endParaRPr lang="en-GB" sz="18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313">
                <a:tc>
                  <a:txBody>
                    <a:bodyPr/>
                    <a:lstStyle/>
                    <a:p>
                      <a:r>
                        <a:rPr lang="en-US" dirty="0" smtClean="0"/>
                        <a:t> Education</a:t>
                      </a:r>
                      <a:endParaRPr lang="en-US" dirty="0">
                        <a:solidFill>
                          <a:srgbClr val="F2F2F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313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</a:t>
                      </a:r>
                      <a:r>
                        <a:rPr lang="en-US" dirty="0" smtClean="0"/>
                        <a:t>Less than High School</a:t>
                      </a:r>
                      <a:endParaRPr lang="en-US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3%</a:t>
                      </a:r>
                      <a:endParaRPr lang="en-GB" sz="1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14%</a:t>
                      </a:r>
                      <a:endParaRPr lang="en-GB" sz="1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313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</a:t>
                      </a:r>
                      <a:r>
                        <a:rPr lang="en-US" dirty="0" smtClean="0"/>
                        <a:t>High School</a:t>
                      </a:r>
                      <a:r>
                        <a:rPr lang="en-US" baseline="0" dirty="0" smtClean="0"/>
                        <a:t> graduate</a:t>
                      </a:r>
                      <a:endParaRPr lang="en-US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16%</a:t>
                      </a:r>
                      <a:endParaRPr lang="en-GB" sz="1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31%</a:t>
                      </a:r>
                      <a:endParaRPr lang="en-GB" sz="1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3313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</a:t>
                      </a:r>
                      <a:r>
                        <a:rPr lang="en-US" dirty="0" smtClean="0"/>
                        <a:t>More than High School</a:t>
                      </a:r>
                      <a:endParaRPr lang="en-US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43%</a:t>
                      </a:r>
                      <a:endParaRPr lang="en-GB" sz="18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55%</a:t>
                      </a:r>
                      <a:endParaRPr lang="en-GB" sz="18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0" y="623814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28% of wave 1 and 17% of wave 2 were 65 or older.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3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>
                <a:latin typeface="Comic Sans MS" panose="030F0702030302020204" pitchFamily="66" charset="0"/>
              </a:rPr>
              <a:t>PROMIS Global Health </a:t>
            </a:r>
            <a:br>
              <a:rPr lang="en-US" altLang="en-US" dirty="0" smtClean="0">
                <a:latin typeface="Comic Sans MS" panose="030F0702030302020204" pitchFamily="66" charset="0"/>
              </a:rPr>
            </a:br>
            <a:r>
              <a:rPr lang="en-US" altLang="en-US" dirty="0" smtClean="0">
                <a:latin typeface="Comic Sans MS" panose="030F0702030302020204" pitchFamily="66" charset="0"/>
              </a:rPr>
              <a:t>Items </a:t>
            </a:r>
            <a:r>
              <a:rPr lang="en-US" altLang="en-US" dirty="0" smtClean="0">
                <a:latin typeface="Comic Sans MS" panose="030F0702030302020204" pitchFamily="66" charset="0"/>
              </a:rPr>
              <a:t>Dimensionality (Wave 1) 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>
                <a:latin typeface="Comic Sans MS" panose="030F0702030302020204" pitchFamily="66" charset="0"/>
              </a:rPr>
              <a:t>Item-scale </a:t>
            </a:r>
            <a:r>
              <a:rPr lang="en-US" altLang="en-US" dirty="0">
                <a:latin typeface="Comic Sans MS" panose="030F0702030302020204" pitchFamily="66" charset="0"/>
              </a:rPr>
              <a:t>correlations </a:t>
            </a:r>
          </a:p>
          <a:p>
            <a:pPr lvl="1"/>
            <a:r>
              <a:rPr lang="en-US" altLang="en-US" dirty="0">
                <a:latin typeface="Comic Sans MS" panose="030F0702030302020204" pitchFamily="66" charset="0"/>
              </a:rPr>
              <a:t>Ranged from 0.53 to 0.80 </a:t>
            </a:r>
          </a:p>
          <a:p>
            <a:r>
              <a:rPr lang="en-US" altLang="en-US" dirty="0">
                <a:latin typeface="Comic Sans MS" panose="030F0702030302020204" pitchFamily="66" charset="0"/>
              </a:rPr>
              <a:t>Internal consistency reliability = 0.92</a:t>
            </a:r>
          </a:p>
          <a:p>
            <a:r>
              <a:rPr lang="en-US" altLang="en-US" dirty="0">
                <a:latin typeface="Comic Sans MS" panose="030F0702030302020204" pitchFamily="66" charset="0"/>
              </a:rPr>
              <a:t>Confirmatory factor analysis (categorical) for one-factor model </a:t>
            </a:r>
          </a:p>
          <a:p>
            <a:pPr lvl="1"/>
            <a:r>
              <a:rPr lang="en-US" altLang="en-US" dirty="0">
                <a:latin typeface="Comic Sans MS" panose="030F0702030302020204" pitchFamily="66" charset="0"/>
              </a:rPr>
              <a:t>CFI         = 0.927</a:t>
            </a:r>
          </a:p>
          <a:p>
            <a:pPr lvl="1"/>
            <a:r>
              <a:rPr lang="en-US" altLang="en-US" dirty="0">
                <a:latin typeface="Comic Sans MS" panose="030F0702030302020204" pitchFamily="66" charset="0"/>
              </a:rPr>
              <a:t>RMSEA  = 0.249  (</a:t>
            </a:r>
            <a:r>
              <a:rPr lang="en-US" altLang="en-US" i="1" dirty="0">
                <a:latin typeface="Comic Sans MS" panose="030F0702030302020204" pitchFamily="66" charset="0"/>
              </a:rPr>
              <a:t>note: &lt; .06 desirable</a:t>
            </a:r>
            <a:r>
              <a:rPr lang="en-US" altLang="en-US" dirty="0">
                <a:latin typeface="Comic Sans MS" panose="030F0702030302020204" pitchFamily="66" charset="0"/>
              </a:rPr>
              <a:t>)</a:t>
            </a:r>
          </a:p>
          <a:p>
            <a:r>
              <a:rPr lang="en-US" altLang="en-US" dirty="0">
                <a:latin typeface="Comic Sans MS" panose="030F0702030302020204" pitchFamily="66" charset="0"/>
              </a:rPr>
              <a:t>PCA eigenvalues: </a:t>
            </a:r>
            <a:r>
              <a:rPr lang="en-US" altLang="en-US" b="1" dirty="0">
                <a:latin typeface="Comic Sans MS" panose="030F0702030302020204" pitchFamily="66" charset="0"/>
              </a:rPr>
              <a:t>6.25</a:t>
            </a:r>
            <a:r>
              <a:rPr lang="en-US" altLang="en-US" dirty="0">
                <a:latin typeface="Comic Sans MS" panose="030F0702030302020204" pitchFamily="66" charset="0"/>
              </a:rPr>
              <a:t>, </a:t>
            </a:r>
            <a:r>
              <a:rPr lang="en-US" altLang="en-US" b="1" dirty="0">
                <a:latin typeface="Comic Sans MS" panose="030F0702030302020204" pitchFamily="66" charset="0"/>
              </a:rPr>
              <a:t>1.20</a:t>
            </a:r>
            <a:r>
              <a:rPr lang="en-US" altLang="en-US" dirty="0">
                <a:latin typeface="Comic Sans MS" panose="030F0702030302020204" pitchFamily="66" charset="0"/>
              </a:rPr>
              <a:t>, 0.75, …</a:t>
            </a:r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A9A372E-5454-4B68-B7DD-91773C93ADA1}" type="slidenum">
              <a:rPr lang="en-US" altLang="en-US" sz="1400"/>
              <a:pPr algn="r" eaLnBrk="1" hangingPunct="1"/>
              <a:t>12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Global </a:t>
            </a:r>
            <a:r>
              <a:rPr lang="en-US" altLang="en-US" dirty="0"/>
              <a:t>Physical </a:t>
            </a:r>
            <a:r>
              <a:rPr lang="en-US" altLang="en-US" dirty="0" smtClean="0"/>
              <a:t>Health </a:t>
            </a:r>
            <a:r>
              <a:rPr lang="en-US" altLang="en-US" dirty="0"/>
              <a:t>Scale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1. In </a:t>
            </a:r>
            <a:r>
              <a:rPr lang="en-US" altLang="en-US" dirty="0"/>
              <a:t>general, how would you rate your physical health? </a:t>
            </a:r>
          </a:p>
          <a:p>
            <a:pPr marL="0" indent="0">
              <a:buNone/>
            </a:pPr>
            <a:r>
              <a:rPr lang="en-US" altLang="en-US" dirty="0" smtClean="0"/>
              <a:t>2. To </a:t>
            </a:r>
            <a:r>
              <a:rPr lang="en-US" altLang="en-US" dirty="0"/>
              <a:t>what extent are you able to carry out your everyday physical activities …? </a:t>
            </a:r>
          </a:p>
          <a:p>
            <a:pPr marL="0" indent="0">
              <a:buNone/>
            </a:pPr>
            <a:r>
              <a:rPr lang="en-US" altLang="en-US" dirty="0" smtClean="0"/>
              <a:t>3. How </a:t>
            </a:r>
            <a:r>
              <a:rPr lang="en-US" altLang="en-US" dirty="0"/>
              <a:t>would you rate your pain on average? </a:t>
            </a:r>
          </a:p>
          <a:p>
            <a:pPr marL="0" indent="0">
              <a:buNone/>
            </a:pPr>
            <a:r>
              <a:rPr lang="en-US" altLang="en-US" dirty="0" smtClean="0"/>
              <a:t>4. How </a:t>
            </a:r>
            <a:r>
              <a:rPr lang="en-US" altLang="en-US" dirty="0"/>
              <a:t>would you rate your fatigue on average? </a:t>
            </a:r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F8B6A30-9D22-4AB5-91AB-FB408667686F}" type="slidenum">
              <a:rPr lang="en-US" altLang="en-US" sz="1400"/>
              <a:pPr algn="r" eaLnBrk="1" hangingPunct="1"/>
              <a:t>13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Global </a:t>
            </a:r>
            <a:r>
              <a:rPr lang="en-US" altLang="en-US" dirty="0"/>
              <a:t>Mental </a:t>
            </a:r>
            <a:r>
              <a:rPr lang="en-US" altLang="en-US" dirty="0" smtClean="0"/>
              <a:t>Health </a:t>
            </a:r>
            <a:r>
              <a:rPr lang="en-US" altLang="en-US" dirty="0"/>
              <a:t>Scale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1. In </a:t>
            </a:r>
            <a:r>
              <a:rPr lang="en-US" altLang="en-US" dirty="0"/>
              <a:t>general, would you say your quality of life </a:t>
            </a:r>
            <a:r>
              <a:rPr lang="en-US" altLang="en-US" dirty="0" smtClean="0"/>
              <a:t>is?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2. In </a:t>
            </a:r>
            <a:r>
              <a:rPr lang="en-US" altLang="en-US" dirty="0"/>
              <a:t>general, how would you rate your mental </a:t>
            </a:r>
            <a:r>
              <a:rPr lang="en-US" altLang="en-US" dirty="0" smtClean="0"/>
              <a:t>health? 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3. In </a:t>
            </a:r>
            <a:r>
              <a:rPr lang="en-US" altLang="en-US" dirty="0"/>
              <a:t>general, how would you rate your satisfaction with social activities and relationships? </a:t>
            </a:r>
          </a:p>
          <a:p>
            <a:pPr marL="0" indent="0">
              <a:buNone/>
            </a:pPr>
            <a:r>
              <a:rPr lang="en-US" altLang="en-US" dirty="0" smtClean="0"/>
              <a:t>4. How </a:t>
            </a:r>
            <a:r>
              <a:rPr lang="en-US" altLang="en-US" dirty="0"/>
              <a:t>often have you been bothered by emotional </a:t>
            </a:r>
            <a:r>
              <a:rPr lang="en-US" altLang="en-US" dirty="0" smtClean="0"/>
              <a:t>problems? </a:t>
            </a:r>
            <a:endParaRPr lang="en-US" altLang="en-US" dirty="0"/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19A998-2755-471C-8905-734962B2A54E}" type="slidenum">
              <a:rPr lang="en-US" altLang="en-US" sz="1400"/>
              <a:pPr algn="r" eaLnBrk="1" hangingPunct="1"/>
              <a:t>14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043715"/>
              </p:ext>
            </p:extLst>
          </p:nvPr>
        </p:nvGraphicFramePr>
        <p:xfrm>
          <a:off x="300789" y="1338611"/>
          <a:ext cx="8542423" cy="489415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505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67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810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</a:rPr>
                        <a:t>Standardized</a:t>
                      </a:r>
                    </a:p>
                    <a:p>
                      <a:pPr algn="ctr"/>
                      <a:r>
                        <a:rPr lang="en-GB" sz="1400" kern="1200" dirty="0" smtClean="0">
                          <a:effectLst/>
                        </a:rPr>
                        <a:t>Beta</a:t>
                      </a:r>
                      <a:endParaRPr lang="en-US" sz="1400" b="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t-statistic</a:t>
                      </a:r>
                      <a:endParaRPr lang="en-US" sz="1400" b="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p-value</a:t>
                      </a:r>
                      <a:endParaRPr lang="en-US" sz="1400" b="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Zero order correlation*</a:t>
                      </a:r>
                      <a:endParaRPr lang="en-US" sz="1400" b="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Satisfaction with social activities and </a:t>
                      </a:r>
                      <a:r>
                        <a:rPr lang="en-US" sz="1400" dirty="0" smtClean="0">
                          <a:effectLst/>
                        </a:rPr>
                        <a:t>relationships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0.27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36.34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&lt;0.0001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0.68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Physical health 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0.20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16.98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&lt;0.0001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0.70</a:t>
                      </a:r>
                      <a:endParaRPr lang="en-GB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General health 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0.18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15.07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&lt;0.0001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0.69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Mental health 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0.17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20.34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&lt;0.0001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0.64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Perform social activities and roles 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0.12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14.50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&lt;0.0001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0.67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Usual </a:t>
                      </a:r>
                      <a:r>
                        <a:rPr lang="en-US" sz="1400" dirty="0" smtClean="0">
                          <a:effectLst/>
                        </a:rPr>
                        <a:t>activities (EQ-5D)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5.36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&lt;0.0001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0.50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Physical functioning 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0.03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3.19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0.0014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0.50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Pain 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0.02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2.69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0.0072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0.44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Emotional </a:t>
                      </a:r>
                      <a:r>
                        <a:rPr lang="en-US" sz="1400" dirty="0" smtClean="0">
                          <a:effectLst/>
                        </a:rPr>
                        <a:t>problems  </a:t>
                      </a:r>
                      <a:endParaRPr lang="en-GB" sz="1400" dirty="0"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0.01</a:t>
                      </a:r>
                      <a:endParaRPr lang="en-GB" sz="1400"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0.90</a:t>
                      </a:r>
                      <a:endParaRPr lang="en-GB" sz="1400"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0.3701</a:t>
                      </a:r>
                      <a:endParaRPr lang="en-GB" sz="1400"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0.48</a:t>
                      </a:r>
                      <a:endParaRPr lang="en-GB" sz="1400" dirty="0"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Self-care </a:t>
                      </a:r>
                      <a:r>
                        <a:rPr lang="en-US" sz="1400" dirty="0" smtClean="0">
                          <a:effectLst/>
                        </a:rPr>
                        <a:t>(EQ-5D)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0.01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2.67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0.0077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0.29</a:t>
                      </a:r>
                      <a:endParaRPr lang="en-GB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Mobility </a:t>
                      </a:r>
                      <a:r>
                        <a:rPr lang="en-US" sz="1400" dirty="0" smtClean="0">
                          <a:effectLst/>
                        </a:rPr>
                        <a:t>(EQ-5D)</a:t>
                      </a:r>
                      <a:endParaRPr lang="en-GB" sz="1400" dirty="0">
                        <a:solidFill>
                          <a:srgbClr val="A6A6A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A6A6A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0.84</a:t>
                      </a:r>
                      <a:endParaRPr lang="en-GB" sz="1400" dirty="0">
                        <a:solidFill>
                          <a:srgbClr val="A6A6A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0.6807</a:t>
                      </a:r>
                      <a:endParaRPr lang="en-GB" sz="1400">
                        <a:solidFill>
                          <a:srgbClr val="A6A6A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0.40</a:t>
                      </a:r>
                      <a:endParaRPr lang="en-GB" sz="1400" dirty="0">
                        <a:solidFill>
                          <a:srgbClr val="A6A6A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Pain/discomfort (EQ-5D)</a:t>
                      </a:r>
                      <a:endParaRPr lang="en-GB" sz="1400" dirty="0">
                        <a:solidFill>
                          <a:srgbClr val="A6A6A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A6A6A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0.48</a:t>
                      </a:r>
                      <a:endParaRPr lang="en-GB" sz="1400">
                        <a:solidFill>
                          <a:srgbClr val="A6A6A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0.6298</a:t>
                      </a:r>
                      <a:endParaRPr lang="en-GB" sz="1400">
                        <a:solidFill>
                          <a:srgbClr val="A6A6A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0.42</a:t>
                      </a:r>
                      <a:endParaRPr lang="en-GB" sz="1400">
                        <a:solidFill>
                          <a:srgbClr val="A6A6A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8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Anxiety/depression (EQ-5D)</a:t>
                      </a:r>
                      <a:endParaRPr lang="en-GB" sz="1400" dirty="0">
                        <a:solidFill>
                          <a:srgbClr val="A6A6A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A6A6A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0.19</a:t>
                      </a:r>
                      <a:endParaRPr lang="en-GB" sz="1400">
                        <a:solidFill>
                          <a:srgbClr val="A6A6A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0.8507</a:t>
                      </a:r>
                      <a:endParaRPr lang="en-GB" sz="1400">
                        <a:solidFill>
                          <a:srgbClr val="A6A6A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0.46</a:t>
                      </a:r>
                      <a:endParaRPr lang="en-GB" sz="1400">
                        <a:solidFill>
                          <a:srgbClr val="A6A6A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Fatigue </a:t>
                      </a:r>
                      <a:endParaRPr lang="en-GB" sz="1400" dirty="0">
                        <a:solidFill>
                          <a:srgbClr val="A6A6A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-0.01</a:t>
                      </a:r>
                      <a:endParaRPr lang="en-GB" sz="1400" dirty="0">
                        <a:solidFill>
                          <a:srgbClr val="A6A6A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-1.76</a:t>
                      </a:r>
                      <a:endParaRPr lang="en-GB" sz="1400" dirty="0">
                        <a:solidFill>
                          <a:srgbClr val="A6A6A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0.0789</a:t>
                      </a:r>
                      <a:endParaRPr lang="en-GB" sz="1400">
                        <a:solidFill>
                          <a:srgbClr val="A6A6A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0.50</a:t>
                      </a:r>
                      <a:endParaRPr lang="en-GB" sz="1400" dirty="0">
                        <a:solidFill>
                          <a:srgbClr val="A6A6A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00789" y="452573"/>
            <a:ext cx="8542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Regression of Overall Rating of Quality of Life on PROMIS global </a:t>
            </a:r>
            <a:r>
              <a:rPr lang="en-US" sz="2000" dirty="0" smtClean="0"/>
              <a:t>health</a:t>
            </a:r>
          </a:p>
          <a:p>
            <a:r>
              <a:rPr lang="en-US" sz="2000" dirty="0" smtClean="0"/>
              <a:t>and </a:t>
            </a:r>
            <a:r>
              <a:rPr lang="en-US" sz="2000" dirty="0"/>
              <a:t>EQ-5D-3L items in PROMIS Wave 1</a:t>
            </a:r>
            <a:r>
              <a:rPr lang="en-GB" sz="2000" dirty="0"/>
              <a:t> </a:t>
            </a:r>
            <a:r>
              <a:rPr lang="en-GB" sz="2000" dirty="0" smtClean="0"/>
              <a:t>(Adjusted R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= 0.69)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00788" y="6385387"/>
            <a:ext cx="5566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* All p’s &lt; </a:t>
            </a:r>
            <a:r>
              <a:rPr lang="en-US" sz="1400" i="1" dirty="0" smtClean="0"/>
              <a:t>0.0001</a:t>
            </a:r>
            <a:r>
              <a:rPr lang="en-GB" sz="1400" i="1" dirty="0"/>
              <a:t> </a:t>
            </a:r>
            <a:r>
              <a:rPr lang="en-GB" sz="1400" i="1" dirty="0" smtClean="0"/>
              <a:t>       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870871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/>
          <a:lstStyle/>
          <a:p>
            <a:r>
              <a:rPr lang="en-US" dirty="0" smtClean="0"/>
              <a:t>EQ-5D Scores by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5867400"/>
            <a:ext cx="471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EQ-5D mean overall = 0.82 (SD = 0.17)</a:t>
            </a:r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941452096"/>
              </p:ext>
            </p:extLst>
          </p:nvPr>
        </p:nvGraphicFramePr>
        <p:xfrm>
          <a:off x="1066800" y="1397000"/>
          <a:ext cx="7162800" cy="428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62200" y="1828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0.92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1981200"/>
            <a:ext cx="862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0.87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21981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0.79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256746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0.65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305641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918135"/>
              </p:ext>
            </p:extLst>
          </p:nvPr>
        </p:nvGraphicFramePr>
        <p:xfrm>
          <a:off x="300789" y="1338611"/>
          <a:ext cx="8542423" cy="36991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505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67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810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</a:rPr>
                        <a:t>Standardized</a:t>
                      </a:r>
                    </a:p>
                    <a:p>
                      <a:pPr algn="ctr"/>
                      <a:r>
                        <a:rPr lang="en-GB" sz="1400" kern="1200" dirty="0" smtClean="0">
                          <a:effectLst/>
                        </a:rPr>
                        <a:t>Beta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t-statistic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p-value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Zero order correlation*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Physical health </a:t>
                      </a:r>
                      <a:endParaRPr lang="en-GB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0.39</a:t>
                      </a:r>
                      <a:endParaRPr lang="en-GB" sz="14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22.04</a:t>
                      </a:r>
                      <a:endParaRPr lang="en-GB" sz="14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&lt;.0001</a:t>
                      </a:r>
                      <a:endParaRPr lang="en-GB" sz="14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0.82</a:t>
                      </a:r>
                      <a:endParaRPr lang="en-GB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General health </a:t>
                      </a:r>
                      <a:endParaRPr lang="en-GB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0.27</a:t>
                      </a:r>
                      <a:endParaRPr lang="en-GB" sz="14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16.45</a:t>
                      </a:r>
                      <a:endParaRPr lang="en-GB" sz="14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&lt;.0001</a:t>
                      </a:r>
                      <a:endParaRPr lang="en-GB" sz="14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0.79</a:t>
                      </a:r>
                      <a:endParaRPr lang="en-GB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Mental health </a:t>
                      </a:r>
                      <a:endParaRPr lang="en-GB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0.11</a:t>
                      </a:r>
                      <a:endParaRPr lang="en-GB" sz="14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7.94</a:t>
                      </a:r>
                      <a:endParaRPr lang="en-GB" sz="14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&lt;.0001</a:t>
                      </a:r>
                      <a:endParaRPr lang="en-GB" sz="14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0.66</a:t>
                      </a:r>
                      <a:endParaRPr lang="en-GB" sz="14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Satisfaction with social activities and </a:t>
                      </a:r>
                      <a:r>
                        <a:rPr lang="en-US" sz="1400" dirty="0" smtClean="0">
                          <a:effectLst/>
                        </a:rPr>
                        <a:t>relationships</a:t>
                      </a:r>
                      <a:endParaRPr lang="en-GB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0.09</a:t>
                      </a:r>
                      <a:endParaRPr lang="en-GB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6.01</a:t>
                      </a:r>
                      <a:endParaRPr lang="en-GB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&lt;.0001</a:t>
                      </a:r>
                      <a:endParaRPr lang="en-GB" sz="14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0.64</a:t>
                      </a:r>
                      <a:endParaRPr lang="en-GB" sz="14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Perform social activities and roles </a:t>
                      </a:r>
                      <a:endParaRPr lang="en-GB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0.06</a:t>
                      </a:r>
                      <a:endParaRPr lang="en-GB" sz="14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4.37</a:t>
                      </a:r>
                      <a:endParaRPr lang="en-GB" sz="14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&lt;.0001</a:t>
                      </a:r>
                      <a:endParaRPr lang="en-GB" sz="14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0.62</a:t>
                      </a:r>
                      <a:endParaRPr lang="en-GB" sz="14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Physical functioning </a:t>
                      </a:r>
                      <a:endParaRPr lang="en-GB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0.03</a:t>
                      </a:r>
                      <a:endParaRPr lang="en-GB" sz="14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2.58</a:t>
                      </a:r>
                      <a:endParaRPr lang="en-GB" sz="14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0.0101</a:t>
                      </a:r>
                      <a:endParaRPr lang="en-GB" sz="14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0.56</a:t>
                      </a:r>
                      <a:endParaRPr lang="en-GB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HUI-3</a:t>
                      </a:r>
                      <a:endParaRPr lang="en-GB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0.03</a:t>
                      </a:r>
                      <a:endParaRPr lang="en-GB" sz="14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2.19</a:t>
                      </a:r>
                      <a:endParaRPr lang="en-GB" sz="14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0.0287</a:t>
                      </a:r>
                      <a:endParaRPr lang="en-GB" sz="14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0.48</a:t>
                      </a:r>
                      <a:endParaRPr lang="en-GB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Pain</a:t>
                      </a:r>
                      <a:endParaRPr lang="en-GB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0.01</a:t>
                      </a:r>
                      <a:endParaRPr lang="en-GB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0.64</a:t>
                      </a:r>
                      <a:endParaRPr lang="en-GB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0.5235</a:t>
                      </a:r>
                      <a:endParaRPr lang="en-GB" sz="14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0.36</a:t>
                      </a:r>
                      <a:endParaRPr lang="en-GB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Fatigue </a:t>
                      </a:r>
                      <a:endParaRPr lang="en-GB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0.01</a:t>
                      </a:r>
                      <a:endParaRPr lang="en-GB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0.93</a:t>
                      </a:r>
                      <a:endParaRPr lang="en-GB" sz="14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0.3504</a:t>
                      </a:r>
                      <a:endParaRPr lang="en-GB" sz="14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0.48</a:t>
                      </a:r>
                      <a:endParaRPr lang="en-GB" sz="14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Emotional </a:t>
                      </a:r>
                      <a:r>
                        <a:rPr lang="en-US" sz="1400" dirty="0" smtClean="0">
                          <a:effectLst/>
                        </a:rPr>
                        <a:t>problems</a:t>
                      </a:r>
                      <a:endParaRPr lang="en-GB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-0.003</a:t>
                      </a:r>
                      <a:endParaRPr lang="en-GB" sz="14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-0.33</a:t>
                      </a:r>
                      <a:endParaRPr lang="en-GB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0.7437</a:t>
                      </a:r>
                      <a:endParaRPr lang="en-GB" sz="14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0.39</a:t>
                      </a:r>
                      <a:endParaRPr lang="en-GB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00789" y="520031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/>
              <a:t>* All p’s &lt; </a:t>
            </a:r>
            <a:r>
              <a:rPr lang="en-US" sz="1400" i="1" dirty="0" smtClean="0"/>
              <a:t>0.0001</a:t>
            </a:r>
            <a:endParaRPr lang="en-GB" sz="1400" i="1" dirty="0"/>
          </a:p>
        </p:txBody>
      </p:sp>
      <p:sp>
        <p:nvSpPr>
          <p:cNvPr id="7" name="Rectangle 6"/>
          <p:cNvSpPr/>
          <p:nvPr/>
        </p:nvSpPr>
        <p:spPr>
          <a:xfrm>
            <a:off x="300789" y="452573"/>
            <a:ext cx="8542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Regression of Overall Rating of Quality of Life on PROMIS global </a:t>
            </a:r>
            <a:r>
              <a:rPr lang="en-US" sz="2000" dirty="0" smtClean="0"/>
              <a:t>health</a:t>
            </a:r>
          </a:p>
          <a:p>
            <a:r>
              <a:rPr lang="en-US" sz="2000" dirty="0"/>
              <a:t>and HUI3 in PROMIS Wave 2</a:t>
            </a:r>
            <a:r>
              <a:rPr lang="en-GB" sz="2000" dirty="0"/>
              <a:t> </a:t>
            </a:r>
            <a:r>
              <a:rPr lang="en-GB" sz="2000" dirty="0" smtClean="0"/>
              <a:t>(Adjusted R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= 0.75)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6870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Summary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417638"/>
            <a:ext cx="8610600" cy="4938712"/>
          </a:xfrm>
        </p:spPr>
        <p:txBody>
          <a:bodyPr/>
          <a:lstStyle/>
          <a:p>
            <a:r>
              <a:rPr lang="en-US" sz="3000" dirty="0" smtClean="0">
                <a:latin typeface="Comic Sans MS" panose="030F0702030302020204" pitchFamily="66" charset="0"/>
              </a:rPr>
              <a:t>Evaluative well-being measures are indicators of mental health(-related quality of life).</a:t>
            </a:r>
          </a:p>
          <a:p>
            <a:r>
              <a:rPr lang="en-US" sz="3000" dirty="0" smtClean="0">
                <a:latin typeface="Comic Sans MS" panose="030F0702030302020204" pitchFamily="66" charset="0"/>
              </a:rPr>
              <a:t>Overall quality of life (indicator of subjective well-being) is closely related to health-related quality of life measures.</a:t>
            </a:r>
          </a:p>
          <a:p>
            <a:r>
              <a:rPr lang="en-US" sz="3000" dirty="0" smtClean="0">
                <a:latin typeface="Comic Sans MS" panose="030F0702030302020204" pitchFamily="66" charset="0"/>
              </a:rPr>
              <a:t>Need for more collaboration between International Society of Quality of Life Studies and International Society for Quality of Life Research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dirty="0" smtClean="0">
                <a:latin typeface="Comic Sans MS" panose="030F0702030302020204" pitchFamily="66" charset="0"/>
              </a:rPr>
              <a:t>Thank you!</a:t>
            </a:r>
            <a:endParaRPr lang="en-US" sz="46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94" y="1221978"/>
            <a:ext cx="3481510" cy="4525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565" y="5552280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Supported by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NIA (P30-AG021684)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5783112"/>
            <a:ext cx="3050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drhays@ucla.edu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8" y="2057400"/>
            <a:ext cx="3235372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Hedonic or Experienced Well-Being (Bentham)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Emotional states or mood over short periods of time.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“Did you experience anger 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during a lot of the day 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yesterday?”</a:t>
            </a: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Yes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52840"/>
            <a:ext cx="1937982" cy="371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Eudemonic Well-Being (Aristotle)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Perceived purpose and fulfillment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“Overall, to what extent do 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you feel that the things you 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do in your life are worthwhile?”</a:t>
            </a: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Not at all (0) – 10 (Completely)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34" y="2449513"/>
            <a:ext cx="2362199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Evaluative Well-Being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Overall appraisal of one’s life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“How satisfied are you with your life in general?”</a:t>
            </a: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Very satisfied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Somewhat satisfied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Somewhat dissatisfied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Very dissatisfied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84435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8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05BDD6-DADC-49CE-94B2-610E1F21BA87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anose="030F0702030302020204" pitchFamily="66" charset="0"/>
              </a:rPr>
              <a:t>Health-Related Quality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of Life (HRQOL)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1" y="1676400"/>
            <a:ext cx="8763000" cy="4354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en-US" sz="2800" u="sng" dirty="0" smtClean="0">
                <a:latin typeface="Comic Sans MS" panose="030F0702030302020204" pitchFamily="66" charset="0"/>
              </a:rPr>
              <a:t>How the person FEELs (well-being)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Emotional well-being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Pain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Energy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en-US" sz="2800" u="sng" dirty="0" smtClean="0">
                <a:latin typeface="Comic Sans MS" panose="030F0702030302020204" pitchFamily="66" charset="0"/>
              </a:rPr>
              <a:t>What the person can DO (functioning)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Self-care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Role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Social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438400"/>
            <a:ext cx="22860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Spiro and </a:t>
            </a:r>
            <a:r>
              <a:rPr lang="en-US" dirty="0" err="1" smtClean="0">
                <a:latin typeface="Comic Sans MS" panose="030F0702030302020204" pitchFamily="66" charset="0"/>
              </a:rPr>
              <a:t>Bossé</a:t>
            </a:r>
            <a:r>
              <a:rPr lang="en-US" dirty="0" smtClean="0">
                <a:latin typeface="Comic Sans MS" panose="030F0702030302020204" pitchFamily="66" charset="0"/>
              </a:rPr>
              <a:t> (2000)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Mental and social health aspects of HRQOL are often empirically associated with subjective well-being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“the constructs of wellbeing and health-related quality of life overlap (p. 299).</a:t>
            </a:r>
          </a:p>
          <a:p>
            <a:pPr lvl="1"/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mic Sans MS" panose="030F0702030302020204" pitchFamily="66" charset="0"/>
              </a:rPr>
              <a:t>“Relations between health-related quality of life and well-being: The gerontologist’s new clothes?”  </a:t>
            </a:r>
            <a:r>
              <a:rPr lang="en-US" sz="1800" u="sng" dirty="0" smtClean="0">
                <a:latin typeface="Comic Sans MS" panose="030F0702030302020204" pitchFamily="66" charset="0"/>
              </a:rPr>
              <a:t>International Journal of Aging and Human Development</a:t>
            </a:r>
            <a:r>
              <a:rPr lang="en-US" sz="1800" dirty="0" smtClean="0">
                <a:latin typeface="Comic Sans MS" panose="030F0702030302020204" pitchFamily="66" charset="0"/>
              </a:rPr>
              <a:t>, 50, 297-318.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2F54-4119-429D-8727-B5A1671FAA6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52400"/>
            <a:ext cx="8928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Patient Reported Outcomes Measurement Information System (PROMIS)  </a:t>
            </a:r>
            <a:r>
              <a:rPr lang="en-US" altLang="en-US" sz="3200" i="1" dirty="0">
                <a:latin typeface="Comic Sans MS" panose="030F0702030302020204" pitchFamily="66" charset="0"/>
                <a:cs typeface="Arial" panose="020B0604020202020204" pitchFamily="34" charset="0"/>
              </a:rPr>
              <a:t>Framework </a:t>
            </a:r>
            <a:r>
              <a:rPr lang="en-US" altLang="en-US" sz="3200" dirty="0">
                <a:latin typeface="Comic Sans MS" panose="030F0702030302020204" pitchFamily="66" charset="0"/>
              </a:rPr>
              <a:t>  </a:t>
            </a: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203200" y="1408113"/>
            <a:ext cx="7277100" cy="5364162"/>
            <a:chOff x="128" y="887"/>
            <a:chExt cx="4584" cy="3379"/>
          </a:xfrm>
        </p:grpSpPr>
        <p:sp>
          <p:nvSpPr>
            <p:cNvPr id="5150" name="Line 4"/>
            <p:cNvSpPr>
              <a:spLocks noChangeShapeType="1"/>
            </p:cNvSpPr>
            <p:nvPr/>
          </p:nvSpPr>
          <p:spPr bwMode="auto">
            <a:xfrm>
              <a:off x="4464" y="2592"/>
              <a:ext cx="2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51" name="AutoShape 5"/>
            <p:cNvSpPr>
              <a:spLocks/>
            </p:cNvSpPr>
            <p:nvPr/>
          </p:nvSpPr>
          <p:spPr bwMode="auto">
            <a:xfrm>
              <a:off x="1960" y="2307"/>
              <a:ext cx="225" cy="793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2" name="AutoShape 6"/>
            <p:cNvSpPr>
              <a:spLocks/>
            </p:cNvSpPr>
            <p:nvPr/>
          </p:nvSpPr>
          <p:spPr bwMode="auto">
            <a:xfrm>
              <a:off x="1961" y="3784"/>
              <a:ext cx="225" cy="198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3" name="AutoShape 7"/>
            <p:cNvSpPr>
              <a:spLocks/>
            </p:cNvSpPr>
            <p:nvPr/>
          </p:nvSpPr>
          <p:spPr bwMode="auto">
            <a:xfrm>
              <a:off x="3057" y="2048"/>
              <a:ext cx="353" cy="548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5154" name="Group 8"/>
            <p:cNvGrpSpPr>
              <a:grpSpLocks/>
            </p:cNvGrpSpPr>
            <p:nvPr/>
          </p:nvGrpSpPr>
          <p:grpSpPr bwMode="auto">
            <a:xfrm>
              <a:off x="3358" y="2013"/>
              <a:ext cx="1152" cy="662"/>
              <a:chOff x="3390" y="2005"/>
              <a:chExt cx="1152" cy="662"/>
            </a:xfrm>
          </p:grpSpPr>
          <p:sp>
            <p:nvSpPr>
              <p:cNvPr id="167945" name="Rectangle 9"/>
              <p:cNvSpPr>
                <a:spLocks noChangeArrowheads="1"/>
              </p:cNvSpPr>
              <p:nvPr/>
            </p:nvSpPr>
            <p:spPr bwMode="auto">
              <a:xfrm>
                <a:off x="3390" y="2535"/>
                <a:ext cx="1152" cy="13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tIns="0" anchor="ctr"/>
              <a:lstStyle/>
              <a:p>
                <a:pPr>
                  <a:defRPr/>
                </a:pPr>
                <a:r>
                  <a:rPr lang="en-US" sz="1000" b="1" dirty="0">
                    <a:latin typeface="Arial" charset="0"/>
                    <a:cs typeface="Arial" charset="0"/>
                  </a:rPr>
                  <a:t>Negative Impacts of illness </a:t>
                </a:r>
                <a:endPara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946" name="Rectangle 10"/>
              <p:cNvSpPr>
                <a:spLocks noChangeArrowheads="1"/>
              </p:cNvSpPr>
              <p:nvPr/>
            </p:nvSpPr>
            <p:spPr bwMode="auto">
              <a:xfrm>
                <a:off x="3390" y="2005"/>
                <a:ext cx="1152" cy="132"/>
              </a:xfrm>
              <a:prstGeom prst="rect">
                <a:avLst/>
              </a:prstGeom>
              <a:solidFill>
                <a:srgbClr val="FFDC4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0" anchor="ctr"/>
              <a:lstStyle/>
              <a:p>
                <a:pPr>
                  <a:defRPr/>
                </a:pPr>
                <a:r>
                  <a:rPr lang="en-US" sz="1000" b="1" dirty="0">
                    <a:latin typeface="Arial" charset="0"/>
                    <a:cs typeface="Arial" charset="0"/>
                  </a:rPr>
                  <a:t>Anxiety</a:t>
                </a:r>
                <a:endPara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947" name="Rectangle 11"/>
              <p:cNvSpPr>
                <a:spLocks noChangeArrowheads="1"/>
              </p:cNvSpPr>
              <p:nvPr/>
            </p:nvSpPr>
            <p:spPr bwMode="auto">
              <a:xfrm>
                <a:off x="3390" y="2271"/>
                <a:ext cx="1152" cy="132"/>
              </a:xfrm>
              <a:prstGeom prst="rect">
                <a:avLst/>
              </a:prstGeom>
              <a:solidFill>
                <a:srgbClr val="FFDC45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tIns="0" anchor="ctr"/>
              <a:lstStyle/>
              <a:p>
                <a:pPr>
                  <a:defRPr/>
                </a:pPr>
                <a:r>
                  <a:rPr lang="en-US" sz="1000" b="1" dirty="0">
                    <a:latin typeface="Arial" charset="0"/>
                    <a:cs typeface="Arial" charset="0"/>
                  </a:rPr>
                  <a:t>Anger/Aggression</a:t>
                </a:r>
                <a:endPara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948" name="Rectangle 12"/>
              <p:cNvSpPr>
                <a:spLocks noChangeArrowheads="1"/>
              </p:cNvSpPr>
              <p:nvPr/>
            </p:nvSpPr>
            <p:spPr bwMode="auto">
              <a:xfrm>
                <a:off x="3390" y="2139"/>
                <a:ext cx="1152" cy="132"/>
              </a:xfrm>
              <a:prstGeom prst="rect">
                <a:avLst/>
              </a:prstGeom>
              <a:solidFill>
                <a:srgbClr val="FFDC4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0" anchor="ctr"/>
              <a:lstStyle/>
              <a:p>
                <a:pPr>
                  <a:defRPr/>
                </a:pPr>
                <a:r>
                  <a:rPr lang="en-US" sz="1000" b="1" dirty="0">
                    <a:latin typeface="Arial" charset="0"/>
                    <a:cs typeface="Arial" charset="0"/>
                  </a:rPr>
                  <a:t>Depression</a:t>
                </a:r>
                <a:endPara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949" name="Rectangle 13"/>
              <p:cNvSpPr>
                <a:spLocks noChangeArrowheads="1"/>
              </p:cNvSpPr>
              <p:nvPr/>
            </p:nvSpPr>
            <p:spPr bwMode="auto">
              <a:xfrm>
                <a:off x="3390" y="2402"/>
                <a:ext cx="1152" cy="132"/>
              </a:xfrm>
              <a:prstGeom prst="rect">
                <a:avLst/>
              </a:prstGeom>
              <a:solidFill>
                <a:srgbClr val="FFDC45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tIns="0" anchor="ctr"/>
              <a:lstStyle/>
              <a:p>
                <a:pPr>
                  <a:defRPr/>
                </a:pPr>
                <a:r>
                  <a:rPr lang="en-US" sz="1000" b="1">
                    <a:latin typeface="Arial" charset="0"/>
                    <a:cs typeface="Arial" charset="0"/>
                  </a:rPr>
                  <a:t>Substance Abuse</a:t>
                </a:r>
                <a:endParaRPr lang="en-US" sz="1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155" name="Group 14"/>
            <p:cNvGrpSpPr>
              <a:grpSpLocks/>
            </p:cNvGrpSpPr>
            <p:nvPr/>
          </p:nvGrpSpPr>
          <p:grpSpPr bwMode="auto">
            <a:xfrm>
              <a:off x="3358" y="3613"/>
              <a:ext cx="921" cy="263"/>
              <a:chOff x="3403" y="3605"/>
              <a:chExt cx="921" cy="263"/>
            </a:xfrm>
          </p:grpSpPr>
          <p:sp>
            <p:nvSpPr>
              <p:cNvPr id="167951" name="Rectangle 15"/>
              <p:cNvSpPr>
                <a:spLocks noChangeArrowheads="1"/>
              </p:cNvSpPr>
              <p:nvPr/>
            </p:nvSpPr>
            <p:spPr bwMode="auto">
              <a:xfrm>
                <a:off x="3403" y="3605"/>
                <a:ext cx="921" cy="132"/>
              </a:xfrm>
              <a:prstGeom prst="rect">
                <a:avLst/>
              </a:prstGeom>
              <a:solidFill>
                <a:srgbClr val="FFDC4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r>
                  <a:rPr lang="en-US" sz="1000" b="1">
                    <a:solidFill>
                      <a:srgbClr val="333333"/>
                    </a:solidFill>
                    <a:latin typeface="Arial" charset="0"/>
                    <a:cs typeface="Arial" charset="0"/>
                  </a:rPr>
                  <a:t>Performance</a:t>
                </a:r>
                <a:endParaRPr lang="en-US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5184" name="Rectangle 16"/>
              <p:cNvSpPr>
                <a:spLocks noChangeArrowheads="1"/>
              </p:cNvSpPr>
              <p:nvPr/>
            </p:nvSpPr>
            <p:spPr bwMode="auto">
              <a:xfrm>
                <a:off x="3403" y="3736"/>
                <a:ext cx="921" cy="132"/>
              </a:xfrm>
              <a:prstGeom prst="rect">
                <a:avLst/>
              </a:prstGeom>
              <a:solidFill>
                <a:srgbClr val="FFDC4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 b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Satisfaction</a:t>
                </a:r>
              </a:p>
            </p:txBody>
          </p:sp>
        </p:grpSp>
        <p:sp>
          <p:nvSpPr>
            <p:cNvPr id="5156" name="AutoShape 17"/>
            <p:cNvSpPr>
              <a:spLocks/>
            </p:cNvSpPr>
            <p:nvPr/>
          </p:nvSpPr>
          <p:spPr bwMode="auto">
            <a:xfrm>
              <a:off x="3121" y="3657"/>
              <a:ext cx="226" cy="150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7" name="AutoShape 18"/>
            <p:cNvSpPr>
              <a:spLocks/>
            </p:cNvSpPr>
            <p:nvPr/>
          </p:nvSpPr>
          <p:spPr bwMode="auto">
            <a:xfrm>
              <a:off x="1959" y="887"/>
              <a:ext cx="227" cy="656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8" name="AutoShape 19"/>
            <p:cNvSpPr>
              <a:spLocks/>
            </p:cNvSpPr>
            <p:nvPr/>
          </p:nvSpPr>
          <p:spPr bwMode="auto">
            <a:xfrm>
              <a:off x="992" y="1240"/>
              <a:ext cx="357" cy="2620"/>
            </a:xfrm>
            <a:prstGeom prst="leftBracket">
              <a:avLst>
                <a:gd name="adj" fmla="val 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9" name="Line 20"/>
            <p:cNvSpPr>
              <a:spLocks noChangeShapeType="1"/>
            </p:cNvSpPr>
            <p:nvPr/>
          </p:nvSpPr>
          <p:spPr bwMode="auto">
            <a:xfrm>
              <a:off x="992" y="2648"/>
              <a:ext cx="3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5160" name="Group 21"/>
            <p:cNvGrpSpPr>
              <a:grpSpLocks/>
            </p:cNvGrpSpPr>
            <p:nvPr/>
          </p:nvGrpSpPr>
          <p:grpSpPr bwMode="auto">
            <a:xfrm>
              <a:off x="1254" y="1061"/>
              <a:ext cx="716" cy="591"/>
              <a:chOff x="1318" y="1125"/>
              <a:chExt cx="716" cy="591"/>
            </a:xfrm>
          </p:grpSpPr>
          <p:sp>
            <p:nvSpPr>
              <p:cNvPr id="5180" name="Line 22"/>
              <p:cNvSpPr>
                <a:spLocks noChangeShapeType="1"/>
              </p:cNvSpPr>
              <p:nvPr/>
            </p:nvSpPr>
            <p:spPr bwMode="auto">
              <a:xfrm flipV="1">
                <a:off x="1676" y="1481"/>
                <a:ext cx="0" cy="1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7959" name="Rectangle 23"/>
              <p:cNvSpPr>
                <a:spLocks noChangeArrowheads="1"/>
              </p:cNvSpPr>
              <p:nvPr/>
            </p:nvSpPr>
            <p:spPr bwMode="auto">
              <a:xfrm>
                <a:off x="1318" y="1125"/>
                <a:ext cx="716" cy="362"/>
              </a:xfrm>
              <a:prstGeom prst="rect">
                <a:avLst/>
              </a:prstGeom>
              <a:solidFill>
                <a:srgbClr val="FFDC45"/>
              </a:solidFill>
              <a:ln w="158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600" b="1" dirty="0">
                    <a:latin typeface="Arial" charset="0"/>
                    <a:cs typeface="Arial" charset="0"/>
                  </a:rPr>
                  <a:t>Physical Health</a:t>
                </a:r>
                <a:endParaRPr lang="en-US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5182" name="Rectangle 24"/>
              <p:cNvSpPr>
                <a:spLocks noChangeArrowheads="1"/>
              </p:cNvSpPr>
              <p:nvPr/>
            </p:nvSpPr>
            <p:spPr bwMode="auto">
              <a:xfrm>
                <a:off x="1319" y="1592"/>
                <a:ext cx="713" cy="12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cs typeface="Arial" panose="020B0604020202020204" pitchFamily="34" charset="0"/>
                  </a:rPr>
                  <a:t>Satisfaction</a:t>
                </a:r>
              </a:p>
            </p:txBody>
          </p:sp>
        </p:grpSp>
        <p:grpSp>
          <p:nvGrpSpPr>
            <p:cNvPr id="5161" name="Group 25"/>
            <p:cNvGrpSpPr>
              <a:grpSpLocks/>
            </p:cNvGrpSpPr>
            <p:nvPr/>
          </p:nvGrpSpPr>
          <p:grpSpPr bwMode="auto">
            <a:xfrm>
              <a:off x="1256" y="2469"/>
              <a:ext cx="713" cy="615"/>
              <a:chOff x="1320" y="2469"/>
              <a:chExt cx="713" cy="615"/>
            </a:xfrm>
          </p:grpSpPr>
          <p:sp>
            <p:nvSpPr>
              <p:cNvPr id="5177" name="Line 26"/>
              <p:cNvSpPr>
                <a:spLocks noChangeShapeType="1"/>
              </p:cNvSpPr>
              <p:nvPr/>
            </p:nvSpPr>
            <p:spPr bwMode="auto">
              <a:xfrm flipV="1">
                <a:off x="1676" y="2853"/>
                <a:ext cx="0" cy="12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7963" name="Rectangle 27"/>
              <p:cNvSpPr>
                <a:spLocks noChangeArrowheads="1"/>
              </p:cNvSpPr>
              <p:nvPr/>
            </p:nvSpPr>
            <p:spPr bwMode="auto">
              <a:xfrm>
                <a:off x="1322" y="2469"/>
                <a:ext cx="709" cy="381"/>
              </a:xfrm>
              <a:prstGeom prst="rect">
                <a:avLst/>
              </a:prstGeom>
              <a:solidFill>
                <a:srgbClr val="FFDC45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600" b="1" dirty="0">
                    <a:latin typeface="Arial" charset="0"/>
                    <a:cs typeface="Arial" charset="0"/>
                  </a:rPr>
                  <a:t>Mental</a:t>
                </a:r>
                <a:r>
                  <a:rPr lang="en-US" sz="1600" b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1600" b="1" dirty="0">
                    <a:latin typeface="Arial" charset="0"/>
                    <a:cs typeface="Arial" charset="0"/>
                  </a:rPr>
                  <a:t>Health</a:t>
                </a:r>
                <a:endParaRPr lang="en-US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5179" name="Rectangle 28"/>
              <p:cNvSpPr>
                <a:spLocks noChangeArrowheads="1"/>
              </p:cNvSpPr>
              <p:nvPr/>
            </p:nvSpPr>
            <p:spPr bwMode="auto">
              <a:xfrm>
                <a:off x="1320" y="2960"/>
                <a:ext cx="713" cy="12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cs typeface="Arial" panose="020B0604020202020204" pitchFamily="34" charset="0"/>
                  </a:rPr>
                  <a:t>Satisfaction</a:t>
                </a:r>
              </a:p>
            </p:txBody>
          </p:sp>
        </p:grpSp>
        <p:grpSp>
          <p:nvGrpSpPr>
            <p:cNvPr id="5162" name="Group 29"/>
            <p:cNvGrpSpPr>
              <a:grpSpLocks/>
            </p:cNvGrpSpPr>
            <p:nvPr/>
          </p:nvGrpSpPr>
          <p:grpSpPr bwMode="auto">
            <a:xfrm>
              <a:off x="1256" y="3692"/>
              <a:ext cx="713" cy="574"/>
              <a:chOff x="1320" y="3692"/>
              <a:chExt cx="713" cy="574"/>
            </a:xfrm>
          </p:grpSpPr>
          <p:sp>
            <p:nvSpPr>
              <p:cNvPr id="5174" name="Line 30"/>
              <p:cNvSpPr>
                <a:spLocks noChangeShapeType="1"/>
              </p:cNvSpPr>
              <p:nvPr/>
            </p:nvSpPr>
            <p:spPr bwMode="auto">
              <a:xfrm flipV="1">
                <a:off x="1676" y="4031"/>
                <a:ext cx="0" cy="12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7967" name="Rectangle 31"/>
              <p:cNvSpPr>
                <a:spLocks noChangeArrowheads="1"/>
              </p:cNvSpPr>
              <p:nvPr/>
            </p:nvSpPr>
            <p:spPr bwMode="auto">
              <a:xfrm>
                <a:off x="1322" y="3692"/>
                <a:ext cx="709" cy="335"/>
              </a:xfrm>
              <a:prstGeom prst="rect">
                <a:avLst/>
              </a:prstGeom>
              <a:solidFill>
                <a:srgbClr val="FFDC45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600" b="1" dirty="0">
                    <a:latin typeface="Arial" charset="0"/>
                    <a:cs typeface="Arial" charset="0"/>
                  </a:rPr>
                  <a:t>Social</a:t>
                </a:r>
                <a:r>
                  <a:rPr lang="en-US" sz="1600" b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1600" b="1" dirty="0">
                    <a:latin typeface="Arial" charset="0"/>
                    <a:cs typeface="Arial" charset="0"/>
                  </a:rPr>
                  <a:t>Health</a:t>
                </a:r>
                <a:endParaRPr lang="en-US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5176" name="Rectangle 32"/>
              <p:cNvSpPr>
                <a:spLocks noChangeArrowheads="1"/>
              </p:cNvSpPr>
              <p:nvPr/>
            </p:nvSpPr>
            <p:spPr bwMode="auto">
              <a:xfrm>
                <a:off x="1320" y="4142"/>
                <a:ext cx="713" cy="12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cs typeface="Arial" panose="020B0604020202020204" pitchFamily="34" charset="0"/>
                  </a:rPr>
                  <a:t>Satisfaction</a:t>
                </a:r>
              </a:p>
            </p:txBody>
          </p:sp>
        </p:grpSp>
        <p:grpSp>
          <p:nvGrpSpPr>
            <p:cNvPr id="5163" name="Group 33"/>
            <p:cNvGrpSpPr>
              <a:grpSpLocks/>
            </p:cNvGrpSpPr>
            <p:nvPr/>
          </p:nvGrpSpPr>
          <p:grpSpPr bwMode="auto">
            <a:xfrm>
              <a:off x="128" y="2192"/>
              <a:ext cx="865" cy="772"/>
              <a:chOff x="136" y="2216"/>
              <a:chExt cx="865" cy="772"/>
            </a:xfrm>
          </p:grpSpPr>
          <p:sp>
            <p:nvSpPr>
              <p:cNvPr id="5169" name="Line 34"/>
              <p:cNvSpPr>
                <a:spLocks noChangeShapeType="1"/>
              </p:cNvSpPr>
              <p:nvPr/>
            </p:nvSpPr>
            <p:spPr bwMode="auto">
              <a:xfrm>
                <a:off x="896" y="2482"/>
                <a:ext cx="10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grpSp>
            <p:nvGrpSpPr>
              <p:cNvPr id="5170" name="Group 35"/>
              <p:cNvGrpSpPr>
                <a:grpSpLocks/>
              </p:cNvGrpSpPr>
              <p:nvPr/>
            </p:nvGrpSpPr>
            <p:grpSpPr bwMode="auto">
              <a:xfrm>
                <a:off x="136" y="2216"/>
                <a:ext cx="763" cy="772"/>
                <a:chOff x="136" y="2216"/>
                <a:chExt cx="763" cy="772"/>
              </a:xfrm>
            </p:grpSpPr>
            <p:sp>
              <p:nvSpPr>
                <p:cNvPr id="5171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518" y="2748"/>
                  <a:ext cx="0" cy="12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67973" name="Rectangle 37"/>
                <p:cNvSpPr>
                  <a:spLocks noChangeArrowheads="1"/>
                </p:cNvSpPr>
                <p:nvPr/>
              </p:nvSpPr>
              <p:spPr bwMode="auto">
                <a:xfrm>
                  <a:off x="136" y="2216"/>
                  <a:ext cx="763" cy="528"/>
                </a:xfrm>
                <a:prstGeom prst="rect">
                  <a:avLst/>
                </a:prstGeom>
                <a:solidFill>
                  <a:srgbClr val="FFDC45"/>
                </a:solidFill>
                <a:ln w="19050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latin typeface="Arial" charset="0"/>
                      <a:cs typeface="Arial" charset="0"/>
                    </a:rPr>
                    <a:t>Self-reported</a:t>
                  </a:r>
                  <a:r>
                    <a:rPr lang="en-US" dirty="0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cs typeface="Arial" charset="0"/>
                    </a:rPr>
                    <a:t> </a:t>
                  </a:r>
                  <a:r>
                    <a:rPr lang="en-US" b="1" dirty="0">
                      <a:latin typeface="Arial" charset="0"/>
                      <a:cs typeface="Arial" charset="0"/>
                    </a:rPr>
                    <a:t>Health</a:t>
                  </a:r>
                </a:p>
              </p:txBody>
            </p:sp>
            <p:sp>
              <p:nvSpPr>
                <p:cNvPr id="5173" name="Rectangle 38"/>
                <p:cNvSpPr>
                  <a:spLocks noChangeArrowheads="1"/>
                </p:cNvSpPr>
                <p:nvPr/>
              </p:nvSpPr>
              <p:spPr bwMode="auto">
                <a:xfrm>
                  <a:off x="161" y="2864"/>
                  <a:ext cx="713" cy="12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200">
                      <a:cs typeface="Arial" panose="020B0604020202020204" pitchFamily="34" charset="0"/>
                    </a:rPr>
                    <a:t>Satisfaction</a:t>
                  </a:r>
                </a:p>
              </p:txBody>
            </p:sp>
          </p:grpSp>
        </p:grpSp>
        <p:sp>
          <p:nvSpPr>
            <p:cNvPr id="167975" name="Rectangle 39"/>
            <p:cNvSpPr>
              <a:spLocks noChangeArrowheads="1"/>
            </p:cNvSpPr>
            <p:nvPr/>
          </p:nvSpPr>
          <p:spPr bwMode="auto">
            <a:xfrm>
              <a:off x="3358" y="1762"/>
              <a:ext cx="1152" cy="1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9144" anchor="ctr"/>
            <a:lstStyle/>
            <a:p>
              <a:pPr>
                <a:defRPr/>
              </a:pPr>
              <a:r>
                <a:rPr lang="en-US" sz="1000" b="1">
                  <a:solidFill>
                    <a:srgbClr val="333333"/>
                  </a:solidFill>
                  <a:latin typeface="Arial" charset="0"/>
                  <a:cs typeface="Arial" charset="0"/>
                </a:rPr>
                <a:t>Other</a:t>
              </a:r>
              <a:endPara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67976" name="Rectangle 40"/>
            <p:cNvSpPr>
              <a:spLocks noChangeArrowheads="1"/>
            </p:cNvSpPr>
            <p:nvPr/>
          </p:nvSpPr>
          <p:spPr bwMode="auto">
            <a:xfrm>
              <a:off x="2192" y="2609"/>
              <a:ext cx="921" cy="144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1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Cognitive Function</a:t>
              </a:r>
              <a:endParaRPr lang="en-US"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67977" name="Rectangle 41"/>
            <p:cNvSpPr>
              <a:spLocks noChangeArrowheads="1"/>
            </p:cNvSpPr>
            <p:nvPr/>
          </p:nvSpPr>
          <p:spPr bwMode="auto">
            <a:xfrm>
              <a:off x="2192" y="2243"/>
              <a:ext cx="921" cy="144"/>
            </a:xfrm>
            <a:prstGeom prst="rect">
              <a:avLst/>
            </a:prstGeom>
            <a:solidFill>
              <a:srgbClr val="FFDC45"/>
            </a:solidFill>
            <a:ln w="1270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schemeClr val="bg2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000" b="1" dirty="0">
                  <a:latin typeface="Arial" charset="0"/>
                  <a:cs typeface="Arial" charset="0"/>
                </a:rPr>
                <a:t>Emotional</a:t>
              </a:r>
              <a:r>
                <a:rPr lang="en-US" sz="1000" b="1" dirty="0">
                  <a:solidFill>
                    <a:schemeClr val="bg2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000" b="1" dirty="0">
                  <a:latin typeface="Arial" charset="0"/>
                  <a:cs typeface="Arial" charset="0"/>
                </a:rPr>
                <a:t>Distress</a:t>
              </a:r>
              <a:endParaRPr lang="en-US" sz="1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67978" name="Rectangle 42"/>
            <p:cNvSpPr>
              <a:spLocks noChangeArrowheads="1"/>
            </p:cNvSpPr>
            <p:nvPr/>
          </p:nvSpPr>
          <p:spPr bwMode="auto">
            <a:xfrm>
              <a:off x="2192" y="3676"/>
              <a:ext cx="921" cy="144"/>
            </a:xfrm>
            <a:prstGeom prst="rect">
              <a:avLst/>
            </a:prstGeom>
            <a:solidFill>
              <a:srgbClr val="FFDC45"/>
            </a:solidFill>
            <a:ln w="1270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latin typeface="Arial" charset="0"/>
                  <a:cs typeface="Arial" charset="0"/>
                </a:rPr>
                <a:t>Role</a:t>
              </a:r>
              <a:r>
                <a:rPr lang="en-US" sz="1000" b="1" dirty="0">
                  <a:solidFill>
                    <a:schemeClr val="bg2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000" b="1" dirty="0">
                  <a:latin typeface="Arial" charset="0"/>
                  <a:cs typeface="Arial" charset="0"/>
                </a:rPr>
                <a:t>Participation</a:t>
              </a:r>
              <a:endParaRPr lang="en-US" sz="1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67979" name="Rectangle 43"/>
            <p:cNvSpPr>
              <a:spLocks noChangeArrowheads="1"/>
            </p:cNvSpPr>
            <p:nvPr/>
          </p:nvSpPr>
          <p:spPr bwMode="auto">
            <a:xfrm>
              <a:off x="2192" y="3896"/>
              <a:ext cx="921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1000" b="1">
                  <a:latin typeface="Arial" charset="0"/>
                  <a:cs typeface="Arial" charset="0"/>
                </a:rPr>
                <a:t>Social Support</a:t>
              </a:r>
              <a:endParaRPr lang="en-US"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5124" name="Group 44"/>
          <p:cNvGrpSpPr>
            <a:grpSpLocks/>
          </p:cNvGrpSpPr>
          <p:nvPr/>
        </p:nvGrpSpPr>
        <p:grpSpPr bwMode="auto">
          <a:xfrm>
            <a:off x="3479800" y="3916363"/>
            <a:ext cx="5448300" cy="1385887"/>
            <a:chOff x="2192" y="2494"/>
            <a:chExt cx="3432" cy="873"/>
          </a:xfrm>
        </p:grpSpPr>
        <p:sp>
          <p:nvSpPr>
            <p:cNvPr id="5140" name="Line 45"/>
            <p:cNvSpPr>
              <a:spLocks noChangeShapeType="1"/>
            </p:cNvSpPr>
            <p:nvPr/>
          </p:nvSpPr>
          <p:spPr bwMode="auto">
            <a:xfrm>
              <a:off x="4472" y="2880"/>
              <a:ext cx="2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7982" name="Rectangle 46"/>
            <p:cNvSpPr>
              <a:spLocks noChangeArrowheads="1"/>
            </p:cNvSpPr>
            <p:nvPr/>
          </p:nvSpPr>
          <p:spPr bwMode="auto">
            <a:xfrm>
              <a:off x="4694" y="2494"/>
              <a:ext cx="930" cy="41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9144" anchor="ctr"/>
            <a:lstStyle/>
            <a:p>
              <a:pPr>
                <a:buFontTx/>
                <a:buChar char="•"/>
                <a:defRPr/>
              </a:pPr>
              <a:r>
                <a:rPr lang="en-US" sz="1000" b="1">
                  <a:solidFill>
                    <a:srgbClr val="333333"/>
                  </a:solidFill>
                  <a:latin typeface="Arial" charset="0"/>
                  <a:cs typeface="Arial" charset="0"/>
                </a:rPr>
                <a:t>Self Concept</a:t>
              </a:r>
            </a:p>
            <a:p>
              <a:pPr>
                <a:buFontTx/>
                <a:buChar char="•"/>
                <a:defRPr/>
              </a:pPr>
              <a:r>
                <a:rPr lang="en-US" sz="1000" b="1">
                  <a:solidFill>
                    <a:srgbClr val="333333"/>
                  </a:solidFill>
                  <a:latin typeface="Arial" charset="0"/>
                  <a:cs typeface="Arial" charset="0"/>
                </a:rPr>
                <a:t>Stress Response</a:t>
              </a:r>
            </a:p>
            <a:p>
              <a:pPr>
                <a:buFontTx/>
                <a:buChar char="•"/>
                <a:defRPr/>
              </a:pPr>
              <a:r>
                <a:rPr lang="en-US" sz="1000" b="1">
                  <a:solidFill>
                    <a:srgbClr val="333333"/>
                  </a:solidFill>
                  <a:latin typeface="Arial" charset="0"/>
                  <a:cs typeface="Arial" charset="0"/>
                </a:rPr>
                <a:t>Spirituality/Meaning</a:t>
              </a:r>
            </a:p>
            <a:p>
              <a:pPr>
                <a:buFontTx/>
                <a:buChar char="•"/>
                <a:defRPr/>
              </a:pPr>
              <a:r>
                <a:rPr lang="en-US" sz="1000" b="1">
                  <a:solidFill>
                    <a:srgbClr val="333333"/>
                  </a:solidFill>
                  <a:latin typeface="Arial" charset="0"/>
                  <a:cs typeface="Arial" charset="0"/>
                </a:rPr>
                <a:t>Social Impact</a:t>
              </a:r>
              <a:endPara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grpSp>
          <p:nvGrpSpPr>
            <p:cNvPr id="5142" name="Group 47"/>
            <p:cNvGrpSpPr>
              <a:grpSpLocks/>
            </p:cNvGrpSpPr>
            <p:nvPr/>
          </p:nvGrpSpPr>
          <p:grpSpPr bwMode="auto">
            <a:xfrm>
              <a:off x="2192" y="2839"/>
              <a:ext cx="2750" cy="528"/>
              <a:chOff x="2192" y="2839"/>
              <a:chExt cx="2750" cy="528"/>
            </a:xfrm>
          </p:grpSpPr>
          <p:sp>
            <p:nvSpPr>
              <p:cNvPr id="5143" name="AutoShape 48"/>
              <p:cNvSpPr>
                <a:spLocks/>
              </p:cNvSpPr>
              <p:nvPr/>
            </p:nvSpPr>
            <p:spPr bwMode="auto">
              <a:xfrm>
                <a:off x="3084" y="2930"/>
                <a:ext cx="299" cy="372"/>
              </a:xfrm>
              <a:prstGeom prst="leftBrace">
                <a:avLst>
                  <a:gd name="adj1" fmla="val 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5144" name="Group 49"/>
              <p:cNvGrpSpPr>
                <a:grpSpLocks/>
              </p:cNvGrpSpPr>
              <p:nvPr/>
            </p:nvGrpSpPr>
            <p:grpSpPr bwMode="auto">
              <a:xfrm>
                <a:off x="3358" y="2839"/>
                <a:ext cx="1584" cy="528"/>
                <a:chOff x="3397" y="2831"/>
                <a:chExt cx="1584" cy="528"/>
              </a:xfrm>
            </p:grpSpPr>
            <p:sp>
              <p:nvSpPr>
                <p:cNvPr id="167986" name="Rectangle 50"/>
                <p:cNvSpPr>
                  <a:spLocks noChangeArrowheads="1"/>
                </p:cNvSpPr>
                <p:nvPr/>
              </p:nvSpPr>
              <p:spPr bwMode="auto">
                <a:xfrm>
                  <a:off x="3397" y="2831"/>
                  <a:ext cx="1152" cy="132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en-US" sz="1000" b="1">
                      <a:solidFill>
                        <a:srgbClr val="333333"/>
                      </a:solidFill>
                      <a:latin typeface="Arial" charset="0"/>
                      <a:cs typeface="Arial" charset="0"/>
                    </a:rPr>
                    <a:t>Positive Impacts of Illness</a:t>
                  </a:r>
                  <a:endParaRPr lang="en-US" sz="1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47" name="Rectangle 51"/>
                <p:cNvSpPr>
                  <a:spLocks noChangeArrowheads="1"/>
                </p:cNvSpPr>
                <p:nvPr/>
              </p:nvSpPr>
              <p:spPr bwMode="auto">
                <a:xfrm>
                  <a:off x="3397" y="3227"/>
                  <a:ext cx="1584" cy="13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000" b="1">
                      <a:solidFill>
                        <a:srgbClr val="333333"/>
                      </a:solidFill>
                      <a:cs typeface="Arial" panose="020B0604020202020204" pitchFamily="34" charset="0"/>
                    </a:rPr>
                    <a:t>Subjective Well-Being (positive affect)</a:t>
                  </a:r>
                </a:p>
              </p:txBody>
            </p:sp>
            <p:sp>
              <p:nvSpPr>
                <p:cNvPr id="167988" name="Rectangle 52"/>
                <p:cNvSpPr>
                  <a:spLocks noChangeArrowheads="1"/>
                </p:cNvSpPr>
                <p:nvPr/>
              </p:nvSpPr>
              <p:spPr bwMode="auto">
                <a:xfrm>
                  <a:off x="3397" y="2962"/>
                  <a:ext cx="1584" cy="13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en-US" sz="1000" b="1">
                      <a:solidFill>
                        <a:srgbClr val="333333"/>
                      </a:solidFill>
                      <a:latin typeface="Arial" charset="0"/>
                      <a:cs typeface="Arial" charset="0"/>
                    </a:rPr>
                    <a:t>Meaning and Coherence (spirituality) </a:t>
                  </a:r>
                  <a:endParaRPr lang="en-US" sz="1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7989" name="Rectangle 53"/>
                <p:cNvSpPr>
                  <a:spLocks noChangeArrowheads="1"/>
                </p:cNvSpPr>
                <p:nvPr/>
              </p:nvSpPr>
              <p:spPr bwMode="auto">
                <a:xfrm>
                  <a:off x="3397" y="3095"/>
                  <a:ext cx="1584" cy="13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en-US" sz="1000" b="1">
                      <a:solidFill>
                        <a:srgbClr val="333333"/>
                      </a:solidFill>
                      <a:latin typeface="Arial" charset="0"/>
                      <a:cs typeface="Arial" charset="0"/>
                    </a:rPr>
                    <a:t>Mastery and Control (self-efficacy)</a:t>
                  </a:r>
                  <a:endParaRPr lang="en-US" sz="1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7990" name="Rectangle 54"/>
              <p:cNvSpPr>
                <a:spLocks noChangeArrowheads="1"/>
              </p:cNvSpPr>
              <p:nvPr/>
            </p:nvSpPr>
            <p:spPr bwMode="auto">
              <a:xfrm>
                <a:off x="2192" y="2984"/>
                <a:ext cx="921" cy="31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333399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000" b="1">
                    <a:latin typeface="Arial" charset="0"/>
                    <a:cs typeface="Arial" charset="0"/>
                  </a:rPr>
                  <a:t>Positive Psychological Functioning</a:t>
                </a:r>
                <a:endParaRPr lang="en-US" sz="1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5125" name="Group 55"/>
          <p:cNvGrpSpPr>
            <a:grpSpLocks/>
          </p:cNvGrpSpPr>
          <p:nvPr/>
        </p:nvGrpSpPr>
        <p:grpSpPr bwMode="auto">
          <a:xfrm>
            <a:off x="3479800" y="1958975"/>
            <a:ext cx="3679825" cy="838200"/>
            <a:chOff x="2192" y="1234"/>
            <a:chExt cx="2318" cy="528"/>
          </a:xfrm>
        </p:grpSpPr>
        <p:sp>
          <p:nvSpPr>
            <p:cNvPr id="5134" name="AutoShape 56"/>
            <p:cNvSpPr>
              <a:spLocks/>
            </p:cNvSpPr>
            <p:nvPr/>
          </p:nvSpPr>
          <p:spPr bwMode="auto">
            <a:xfrm>
              <a:off x="3064" y="1281"/>
              <a:ext cx="339" cy="429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93" name="Rectangle 57"/>
            <p:cNvSpPr>
              <a:spLocks noChangeArrowheads="1"/>
            </p:cNvSpPr>
            <p:nvPr/>
          </p:nvSpPr>
          <p:spPr bwMode="auto">
            <a:xfrm>
              <a:off x="3358" y="1234"/>
              <a:ext cx="1152" cy="132"/>
            </a:xfrm>
            <a:prstGeom prst="rect">
              <a:avLst/>
            </a:prstGeom>
            <a:solidFill>
              <a:srgbClr val="FFDC4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9144" anchor="ctr"/>
            <a:lstStyle/>
            <a:p>
              <a:pPr>
                <a:defRPr/>
              </a:pPr>
              <a:r>
                <a:rPr lang="en-US" sz="1000" b="1">
                  <a:latin typeface="Arial" charset="0"/>
                  <a:cs typeface="Arial" charset="0"/>
                </a:rPr>
                <a:t>Pain</a:t>
              </a:r>
              <a:endParaRPr lang="en-US" sz="1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67994" name="Rectangle 58"/>
            <p:cNvSpPr>
              <a:spLocks noChangeArrowheads="1"/>
            </p:cNvSpPr>
            <p:nvPr/>
          </p:nvSpPr>
          <p:spPr bwMode="auto">
            <a:xfrm>
              <a:off x="3358" y="1367"/>
              <a:ext cx="1152" cy="132"/>
            </a:xfrm>
            <a:prstGeom prst="rect">
              <a:avLst/>
            </a:prstGeom>
            <a:solidFill>
              <a:srgbClr val="FFDC4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9144" anchor="ctr"/>
            <a:lstStyle/>
            <a:p>
              <a:pPr>
                <a:defRPr/>
              </a:pPr>
              <a:r>
                <a:rPr lang="en-US" sz="1000" b="1" dirty="0">
                  <a:latin typeface="Arial" charset="0"/>
                  <a:cs typeface="Arial" charset="0"/>
                </a:rPr>
                <a:t>Fatigue</a:t>
              </a:r>
              <a:endParaRPr lang="en-US" sz="1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67995" name="Rectangle 59"/>
            <p:cNvSpPr>
              <a:spLocks noChangeArrowheads="1"/>
            </p:cNvSpPr>
            <p:nvPr/>
          </p:nvSpPr>
          <p:spPr bwMode="auto">
            <a:xfrm>
              <a:off x="3358" y="1498"/>
              <a:ext cx="1152" cy="13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9144" bIns="0" anchor="ctr"/>
            <a:lstStyle/>
            <a:p>
              <a:pPr>
                <a:defRPr/>
              </a:pPr>
              <a:r>
                <a:rPr lang="en-US" sz="1000" b="1">
                  <a:solidFill>
                    <a:srgbClr val="333333"/>
                  </a:solidFill>
                  <a:latin typeface="Arial" charset="0"/>
                  <a:cs typeface="Arial" charset="0"/>
                </a:rPr>
                <a:t>Sleep/Wake Function**</a:t>
              </a:r>
              <a:endPara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67996" name="Rectangle 60"/>
            <p:cNvSpPr>
              <a:spLocks noChangeArrowheads="1"/>
            </p:cNvSpPr>
            <p:nvPr/>
          </p:nvSpPr>
          <p:spPr bwMode="auto">
            <a:xfrm>
              <a:off x="3358" y="1630"/>
              <a:ext cx="1152" cy="13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9144" anchor="ctr"/>
            <a:lstStyle/>
            <a:p>
              <a:pPr>
                <a:defRPr/>
              </a:pPr>
              <a:r>
                <a:rPr lang="en-US" sz="1000" b="1">
                  <a:solidFill>
                    <a:srgbClr val="333333"/>
                  </a:solidFill>
                  <a:latin typeface="Arial" charset="0"/>
                  <a:cs typeface="Arial" charset="0"/>
                </a:rPr>
                <a:t>Sexual Function</a:t>
              </a:r>
              <a:endPara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67997" name="Rectangle 61"/>
            <p:cNvSpPr>
              <a:spLocks noChangeArrowheads="1"/>
            </p:cNvSpPr>
            <p:nvPr/>
          </p:nvSpPr>
          <p:spPr bwMode="auto">
            <a:xfrm>
              <a:off x="2192" y="1472"/>
              <a:ext cx="921" cy="144"/>
            </a:xfrm>
            <a:prstGeom prst="rect">
              <a:avLst/>
            </a:prstGeom>
            <a:solidFill>
              <a:srgbClr val="FFDC45"/>
            </a:solidFill>
            <a:ln w="1270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1000" b="1">
                  <a:latin typeface="Arial" charset="0"/>
                  <a:cs typeface="Arial" charset="0"/>
                </a:rPr>
                <a:t>  Symptoms</a:t>
              </a:r>
              <a:endParaRPr lang="en-US" sz="1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5126" name="Group 62"/>
          <p:cNvGrpSpPr>
            <a:grpSpLocks/>
          </p:cNvGrpSpPr>
          <p:nvPr/>
        </p:nvGrpSpPr>
        <p:grpSpPr bwMode="auto">
          <a:xfrm>
            <a:off x="3479800" y="1041400"/>
            <a:ext cx="5049838" cy="841375"/>
            <a:chOff x="2192" y="656"/>
            <a:chExt cx="3181" cy="530"/>
          </a:xfrm>
        </p:grpSpPr>
        <p:sp>
          <p:nvSpPr>
            <p:cNvPr id="5127" name="AutoShape 63"/>
            <p:cNvSpPr>
              <a:spLocks/>
            </p:cNvSpPr>
            <p:nvPr/>
          </p:nvSpPr>
          <p:spPr bwMode="auto">
            <a:xfrm>
              <a:off x="3064" y="709"/>
              <a:ext cx="339" cy="406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5128" name="Group 64"/>
            <p:cNvGrpSpPr>
              <a:grpSpLocks/>
            </p:cNvGrpSpPr>
            <p:nvPr/>
          </p:nvGrpSpPr>
          <p:grpSpPr bwMode="auto">
            <a:xfrm>
              <a:off x="3358" y="656"/>
              <a:ext cx="2015" cy="530"/>
              <a:chOff x="3454" y="648"/>
              <a:chExt cx="2015" cy="530"/>
            </a:xfrm>
          </p:grpSpPr>
          <p:sp>
            <p:nvSpPr>
              <p:cNvPr id="168001" name="Rectangle 65"/>
              <p:cNvSpPr>
                <a:spLocks noChangeArrowheads="1"/>
              </p:cNvSpPr>
              <p:nvPr/>
            </p:nvSpPr>
            <p:spPr bwMode="auto">
              <a:xfrm>
                <a:off x="3454" y="648"/>
                <a:ext cx="2015" cy="132"/>
              </a:xfrm>
              <a:prstGeom prst="rect">
                <a:avLst/>
              </a:prstGeom>
              <a:solidFill>
                <a:srgbClr val="FFDC4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r>
                  <a:rPr lang="en-US" sz="1000" b="1" dirty="0">
                    <a:latin typeface="Arial" charset="0"/>
                    <a:cs typeface="Arial" charset="0"/>
                  </a:rPr>
                  <a:t>Upper Extremities: grip, buttons, </a:t>
                </a:r>
                <a:r>
                  <a:rPr lang="en-US" sz="1000" b="1" dirty="0" err="1">
                    <a:latin typeface="Arial" charset="0"/>
                    <a:cs typeface="Arial" charset="0"/>
                  </a:rPr>
                  <a:t>etc</a:t>
                </a:r>
                <a:r>
                  <a:rPr lang="en-US" sz="1000" b="1" dirty="0">
                    <a:latin typeface="Arial" charset="0"/>
                    <a:cs typeface="Arial" charset="0"/>
                  </a:rPr>
                  <a:t> (dexterity)</a:t>
                </a:r>
                <a:endPara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168002" name="Rectangle 66"/>
              <p:cNvSpPr>
                <a:spLocks noChangeArrowheads="1"/>
              </p:cNvSpPr>
              <p:nvPr/>
            </p:nvSpPr>
            <p:spPr bwMode="auto">
              <a:xfrm>
                <a:off x="3454" y="912"/>
                <a:ext cx="2015" cy="132"/>
              </a:xfrm>
              <a:prstGeom prst="rect">
                <a:avLst/>
              </a:prstGeom>
              <a:solidFill>
                <a:srgbClr val="FFDC4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r>
                  <a:rPr lang="en-US" sz="1000" b="1" dirty="0">
                    <a:latin typeface="Arial" charset="0"/>
                    <a:cs typeface="Arial" charset="0"/>
                  </a:rPr>
                  <a:t>Central: neck and back (twisting, bending, </a:t>
                </a:r>
                <a:r>
                  <a:rPr lang="en-US" sz="1000" b="1" dirty="0" err="1">
                    <a:latin typeface="Arial" charset="0"/>
                    <a:cs typeface="Arial" charset="0"/>
                  </a:rPr>
                  <a:t>etc</a:t>
                </a:r>
                <a:r>
                  <a:rPr lang="en-US" sz="1000" b="1" dirty="0">
                    <a:latin typeface="Arial" charset="0"/>
                    <a:cs typeface="Arial" charset="0"/>
                  </a:rPr>
                  <a:t>)</a:t>
                </a:r>
                <a:endPara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168003" name="Rectangle 67"/>
              <p:cNvSpPr>
                <a:spLocks noChangeArrowheads="1"/>
              </p:cNvSpPr>
              <p:nvPr/>
            </p:nvSpPr>
            <p:spPr bwMode="auto">
              <a:xfrm>
                <a:off x="3454" y="1046"/>
                <a:ext cx="2015" cy="132"/>
              </a:xfrm>
              <a:prstGeom prst="rect">
                <a:avLst/>
              </a:prstGeom>
              <a:solidFill>
                <a:srgbClr val="FFDC4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r>
                  <a:rPr lang="en-US" sz="1000" b="1">
                    <a:latin typeface="Arial" charset="0"/>
                    <a:cs typeface="Arial" charset="0"/>
                  </a:rPr>
                  <a:t>Activities: IADL (e.g. errands)</a:t>
                </a:r>
                <a:endParaRPr lang="en-US" sz="10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168004" name="Rectangle 68"/>
              <p:cNvSpPr>
                <a:spLocks noChangeArrowheads="1"/>
              </p:cNvSpPr>
              <p:nvPr/>
            </p:nvSpPr>
            <p:spPr bwMode="auto">
              <a:xfrm>
                <a:off x="3454" y="782"/>
                <a:ext cx="2015" cy="132"/>
              </a:xfrm>
              <a:prstGeom prst="rect">
                <a:avLst/>
              </a:prstGeom>
              <a:solidFill>
                <a:srgbClr val="FFDC4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r>
                  <a:rPr lang="en-US" sz="1000" b="1" dirty="0">
                    <a:latin typeface="Arial" charset="0"/>
                    <a:cs typeface="Arial" charset="0"/>
                  </a:rPr>
                  <a:t>Lower Extremities: walking, arising, </a:t>
                </a:r>
                <a:r>
                  <a:rPr lang="en-US" sz="1000" b="1" dirty="0" err="1">
                    <a:latin typeface="Arial" charset="0"/>
                    <a:cs typeface="Arial" charset="0"/>
                  </a:rPr>
                  <a:t>etc</a:t>
                </a:r>
                <a:r>
                  <a:rPr lang="en-US" sz="1000" b="1" dirty="0">
                    <a:latin typeface="Arial" charset="0"/>
                    <a:cs typeface="Arial" charset="0"/>
                  </a:rPr>
                  <a:t> (mobility)</a:t>
                </a:r>
                <a:endPara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68005" name="Rectangle 69"/>
            <p:cNvSpPr>
              <a:spLocks noChangeArrowheads="1"/>
            </p:cNvSpPr>
            <p:nvPr/>
          </p:nvSpPr>
          <p:spPr bwMode="auto">
            <a:xfrm>
              <a:off x="2192" y="840"/>
              <a:ext cx="922" cy="144"/>
            </a:xfrm>
            <a:prstGeom prst="rect">
              <a:avLst/>
            </a:prstGeom>
            <a:solidFill>
              <a:srgbClr val="FFDC45"/>
            </a:solidFill>
            <a:ln w="1270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latin typeface="Arial" charset="0"/>
                  <a:cs typeface="Arial" charset="0"/>
                </a:rPr>
                <a:t>Function/Disability</a:t>
              </a:r>
              <a:endParaRPr lang="en-US" sz="1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28600"/>
            <a:ext cx="9144001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1099</Words>
  <Application>Microsoft Office PowerPoint</Application>
  <PresentationFormat>On-screen Show (4:3)</PresentationFormat>
  <Paragraphs>332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Office Theme</vt:lpstr>
      <vt:lpstr>      Overlap between Subjective Well-being and Health-related Quality of Life. 3  Ron D. Hays, Ph.D.   (Alina Palimaru)      </vt:lpstr>
      <vt:lpstr>Hedonic or Experienced Well-Being (Bentham)</vt:lpstr>
      <vt:lpstr>Eudemonic Well-Being (Aristotle)</vt:lpstr>
      <vt:lpstr>Evaluative Well-Being</vt:lpstr>
      <vt:lpstr>Health-Related Quality  of Life (HRQOL)</vt:lpstr>
      <vt:lpstr>Spiro and Bossé (2000)</vt:lpstr>
      <vt:lpstr>PowerPoint Presentation</vt:lpstr>
      <vt:lpstr>PowerPoint Presentation</vt:lpstr>
      <vt:lpstr>PowerPoint Presentation</vt:lpstr>
      <vt:lpstr>PROMIS® Adult Data </vt:lpstr>
      <vt:lpstr>PowerPoint Presentation</vt:lpstr>
      <vt:lpstr>PROMIS Global Health  Items Dimensionality (Wave 1) </vt:lpstr>
      <vt:lpstr>Global Physical Health Scale</vt:lpstr>
      <vt:lpstr>Global Mental Health Scale</vt:lpstr>
      <vt:lpstr>PowerPoint Presentation</vt:lpstr>
      <vt:lpstr>EQ-5D Scores by </vt:lpstr>
      <vt:lpstr>PowerPoint Presentation</vt:lpstr>
      <vt:lpstr>Summary</vt:lpstr>
      <vt:lpstr>Thank you!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Survival Tips</dc:title>
  <dc:creator>Dr. Ron D. Hays</dc:creator>
  <cp:lastModifiedBy>Ron Hays</cp:lastModifiedBy>
  <cp:revision>157</cp:revision>
  <cp:lastPrinted>2015-11-03T15:43:07Z</cp:lastPrinted>
  <dcterms:created xsi:type="dcterms:W3CDTF">2011-06-22T19:25:25Z</dcterms:created>
  <dcterms:modified xsi:type="dcterms:W3CDTF">2015-11-17T20:04:30Z</dcterms:modified>
</cp:coreProperties>
</file>