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6"/>
  </p:notesMasterIdLst>
  <p:handoutMasterIdLst>
    <p:handoutMasterId r:id="rId27"/>
  </p:handoutMasterIdLst>
  <p:sldIdLst>
    <p:sldId id="598" r:id="rId2"/>
    <p:sldId id="738" r:id="rId3"/>
    <p:sldId id="744" r:id="rId4"/>
    <p:sldId id="745" r:id="rId5"/>
    <p:sldId id="722" r:id="rId6"/>
    <p:sldId id="740" r:id="rId7"/>
    <p:sldId id="751" r:id="rId8"/>
    <p:sldId id="725" r:id="rId9"/>
    <p:sldId id="714" r:id="rId10"/>
    <p:sldId id="715" r:id="rId11"/>
    <p:sldId id="724" r:id="rId12"/>
    <p:sldId id="716" r:id="rId13"/>
    <p:sldId id="717" r:id="rId14"/>
    <p:sldId id="718" r:id="rId15"/>
    <p:sldId id="719" r:id="rId16"/>
    <p:sldId id="720" r:id="rId17"/>
    <p:sldId id="749" r:id="rId18"/>
    <p:sldId id="741" r:id="rId19"/>
    <p:sldId id="723" r:id="rId20"/>
    <p:sldId id="746" r:id="rId21"/>
    <p:sldId id="747" r:id="rId22"/>
    <p:sldId id="748" r:id="rId23"/>
    <p:sldId id="713" r:id="rId24"/>
    <p:sldId id="524" r:id="rId25"/>
  </p:sldIdLst>
  <p:sldSz cx="9144000" cy="6858000" type="screen4x3"/>
  <p:notesSz cx="7077075" cy="9363075"/>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charset="0"/>
      </a:defRPr>
    </a:lvl5pPr>
    <a:lvl6pPr marL="2286000" algn="l" defTabSz="914400" rtl="0" eaLnBrk="1" latinLnBrk="0" hangingPunct="1">
      <a:defRPr sz="3200" b="1" kern="1200">
        <a:solidFill>
          <a:schemeClr val="tx1"/>
        </a:solidFill>
        <a:latin typeface="Times New Roman" pitchFamily="18" charset="0"/>
        <a:ea typeface="+mn-ea"/>
        <a:cs typeface="Arial" charset="0"/>
      </a:defRPr>
    </a:lvl6pPr>
    <a:lvl7pPr marL="2743200" algn="l" defTabSz="914400" rtl="0" eaLnBrk="1" latinLnBrk="0" hangingPunct="1">
      <a:defRPr sz="3200" b="1" kern="1200">
        <a:solidFill>
          <a:schemeClr val="tx1"/>
        </a:solidFill>
        <a:latin typeface="Times New Roman" pitchFamily="18" charset="0"/>
        <a:ea typeface="+mn-ea"/>
        <a:cs typeface="Arial" charset="0"/>
      </a:defRPr>
    </a:lvl7pPr>
    <a:lvl8pPr marL="3200400" algn="l" defTabSz="914400" rtl="0" eaLnBrk="1" latinLnBrk="0" hangingPunct="1">
      <a:defRPr sz="3200" b="1" kern="1200">
        <a:solidFill>
          <a:schemeClr val="tx1"/>
        </a:solidFill>
        <a:latin typeface="Times New Roman" pitchFamily="18" charset="0"/>
        <a:ea typeface="+mn-ea"/>
        <a:cs typeface="Arial" charset="0"/>
      </a:defRPr>
    </a:lvl8pPr>
    <a:lvl9pPr marL="3657600" algn="l" defTabSz="914400" rtl="0" eaLnBrk="1" latinLnBrk="0" hangingPunct="1">
      <a:defRPr sz="32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434" autoAdjust="0"/>
  </p:normalViewPr>
  <p:slideViewPr>
    <p:cSldViewPr snapToObjects="1">
      <p:cViewPr varScale="1">
        <p:scale>
          <a:sx n="108" d="100"/>
          <a:sy n="108" d="100"/>
        </p:scale>
        <p:origin x="-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78"/>
    </p:cViewPr>
  </p:sorterViewPr>
  <p:notesViewPr>
    <p:cSldViewPr snapToObjects="1">
      <p:cViewPr>
        <p:scale>
          <a:sx n="100" d="100"/>
          <a:sy n="100" d="100"/>
        </p:scale>
        <p:origin x="1818" y="-1254"/>
      </p:cViewPr>
      <p:guideLst>
        <p:guide orient="horz" pos="2949"/>
        <p:guide pos="223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4010025" y="0"/>
            <a:ext cx="3067050" cy="468313"/>
          </a:xfrm>
          <a:prstGeom prst="rect">
            <a:avLst/>
          </a:prstGeom>
          <a:noFill/>
          <a:ln w="9525">
            <a:noFill/>
            <a:miter lim="800000"/>
            <a:headEnd/>
            <a:tailEnd/>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94763"/>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7194D466-A88F-4ECD-8DC0-4499F49984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0"/>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4010025" y="0"/>
            <a:ext cx="3067050" cy="468313"/>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42975" y="4446588"/>
            <a:ext cx="5191125" cy="4214812"/>
          </a:xfrm>
          <a:prstGeom prst="rect">
            <a:avLst/>
          </a:prstGeom>
          <a:noFill/>
          <a:ln w="12700" cap="sq">
            <a:noFill/>
            <a:miter lim="800000"/>
            <a:headEnd type="none" w="sm" len="sm"/>
            <a:tailEnd type="none" w="sm" len="sm"/>
          </a:ln>
          <a:effectLst/>
        </p:spPr>
        <p:txBody>
          <a:bodyPr vert="horz" wrap="square" lIns="93906" tIns="46953" rIns="93906" bIns="469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1030"/>
          <p:cNvSpPr>
            <a:spLocks noGrp="1" noChangeArrowheads="1"/>
          </p:cNvSpPr>
          <p:nvPr>
            <p:ph type="ftr" sz="quarter" idx="4"/>
          </p:nvPr>
        </p:nvSpPr>
        <p:spPr bwMode="auto">
          <a:xfrm>
            <a:off x="0" y="8894763"/>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4010025" y="8894763"/>
            <a:ext cx="3067050" cy="468312"/>
          </a:xfrm>
          <a:prstGeom prst="rect">
            <a:avLst/>
          </a:prstGeom>
          <a:noFill/>
          <a:ln w="12700" cap="sq">
            <a:noFill/>
            <a:miter lim="800000"/>
            <a:headEnd type="none" w="sm" len="sm"/>
            <a:tailEnd type="none" w="sm" len="sm"/>
          </a:ln>
          <a:effectLst/>
        </p:spPr>
        <p:txBody>
          <a:bodyPr vert="horz" wrap="square" lIns="93906" tIns="46953" rIns="93906" bIns="46953" numCol="1" anchor="b" anchorCtr="0" compatLnSpc="1">
            <a:prstTxWarp prst="textNoShape">
              <a:avLst/>
            </a:prstTxWarp>
          </a:bodyPr>
          <a:lstStyle>
            <a:lvl1pPr algn="r" eaLnBrk="0" hangingPunct="0">
              <a:defRPr sz="1200">
                <a:cs typeface="+mn-cs"/>
              </a:defRPr>
            </a:lvl1pPr>
          </a:lstStyle>
          <a:p>
            <a:pPr>
              <a:defRPr/>
            </a:pPr>
            <a:fld id="{AC01E0A8-E81C-4C05-8EE7-2044BCEE3D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w="9525"/>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221C08A-0080-4984-B624-99F82F5F68AB}"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w="9525"/>
        </p:spPr>
        <p:txBody>
          <a:bodyPr/>
          <a:lstStyle/>
          <a:p>
            <a:pPr eaLnBrk="1" hangingPunct="1"/>
            <a:endParaRPr lang="en-US" altLang="en-US" smtClean="0"/>
          </a:p>
        </p:txBody>
      </p:sp>
      <p:sp>
        <p:nvSpPr>
          <p:cNvPr id="84996" name="Slide Number Placeholder 3"/>
          <p:cNvSpPr>
            <a:spLocks noGrp="1"/>
          </p:cNvSpPr>
          <p:nvPr>
            <p:ph type="sldNum" sz="quarter" idx="5"/>
          </p:nvPr>
        </p:nvSpPr>
        <p:spPr/>
        <p:txBody>
          <a:bodyPr/>
          <a:lstStyle/>
          <a:p>
            <a:pPr>
              <a:defRPr/>
            </a:pPr>
            <a:fld id="{B4AEC6F0-D4F1-4990-830A-1877F06F60D0}" type="slidenum">
              <a:rPr lang="en-US" smtClean="0"/>
              <a:pPr>
                <a:defRPr/>
              </a:pPr>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w="9525"/>
        </p:spPr>
        <p:txBody>
          <a:bodyPr/>
          <a:lstStyle/>
          <a:p>
            <a:pPr eaLnBrk="1" hangingPunct="1"/>
            <a:endParaRPr lang="en-US" altLang="en-US" smtClean="0"/>
          </a:p>
        </p:txBody>
      </p:sp>
      <p:sp>
        <p:nvSpPr>
          <p:cNvPr id="84996" name="Slide Number Placeholder 3"/>
          <p:cNvSpPr>
            <a:spLocks noGrp="1"/>
          </p:cNvSpPr>
          <p:nvPr>
            <p:ph type="sldNum" sz="quarter" idx="5"/>
          </p:nvPr>
        </p:nvSpPr>
        <p:spPr/>
        <p:txBody>
          <a:bodyPr/>
          <a:lstStyle/>
          <a:p>
            <a:pPr>
              <a:defRPr/>
            </a:pPr>
            <a:fld id="{C73A67C1-0FDA-404D-AD27-39D8072A7F13}" type="slidenum">
              <a:rPr lang="en-US" smtClean="0"/>
              <a:pPr>
                <a:defRPr/>
              </a:pPr>
              <a:t>22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ext uri="{91240B29-F687-4F45-9708-019B960494DF}"/>
          </a:extLst>
        </p:spPr>
        <p:txBody>
          <a:bodyPr/>
          <a:lstStyle>
            <a:lvl1pPr eaLnBrk="0" hangingPunct="0">
              <a:defRPr>
                <a:solidFill>
                  <a:schemeClr val="tx1"/>
                </a:solidFill>
                <a:latin typeface="Arial" charset="0"/>
                <a:ea typeface="ＭＳ Ｐゴシック" pitchFamily="-108" charset="-128"/>
              </a:defRPr>
            </a:lvl1pPr>
            <a:lvl2pPr marL="755907" indent="-290734" eaLnBrk="0" hangingPunct="0">
              <a:defRPr>
                <a:solidFill>
                  <a:schemeClr val="tx1"/>
                </a:solidFill>
                <a:latin typeface="Arial" charset="0"/>
                <a:ea typeface="ＭＳ Ｐゴシック" pitchFamily="-108" charset="-128"/>
              </a:defRPr>
            </a:lvl2pPr>
            <a:lvl3pPr marL="1162934" indent="-232586" eaLnBrk="0" hangingPunct="0">
              <a:defRPr>
                <a:solidFill>
                  <a:schemeClr val="tx1"/>
                </a:solidFill>
                <a:latin typeface="Arial" charset="0"/>
                <a:ea typeface="ＭＳ Ｐゴシック" pitchFamily="-108" charset="-128"/>
              </a:defRPr>
            </a:lvl3pPr>
            <a:lvl4pPr marL="1628107" indent="-232586" eaLnBrk="0" hangingPunct="0">
              <a:defRPr>
                <a:solidFill>
                  <a:schemeClr val="tx1"/>
                </a:solidFill>
                <a:latin typeface="Arial" charset="0"/>
                <a:ea typeface="ＭＳ Ｐゴシック" pitchFamily="-108" charset="-128"/>
              </a:defRPr>
            </a:lvl4pPr>
            <a:lvl5pPr marL="2093280" indent="-232586" eaLnBrk="0" hangingPunct="0">
              <a:defRPr>
                <a:solidFill>
                  <a:schemeClr val="tx1"/>
                </a:solidFill>
                <a:latin typeface="Arial" charset="0"/>
                <a:ea typeface="ＭＳ Ｐゴシック" pitchFamily="-108" charset="-128"/>
              </a:defRPr>
            </a:lvl5pPr>
            <a:lvl6pPr marL="2558453" indent="-232586" eaLnBrk="0" fontAlgn="base" hangingPunct="0">
              <a:spcBef>
                <a:spcPct val="0"/>
              </a:spcBef>
              <a:spcAft>
                <a:spcPct val="0"/>
              </a:spcAft>
              <a:defRPr>
                <a:solidFill>
                  <a:schemeClr val="tx1"/>
                </a:solidFill>
                <a:latin typeface="Arial" charset="0"/>
                <a:ea typeface="ＭＳ Ｐゴシック" pitchFamily="-108" charset="-128"/>
              </a:defRPr>
            </a:lvl6pPr>
            <a:lvl7pPr marL="3023627" indent="-232586" eaLnBrk="0" fontAlgn="base" hangingPunct="0">
              <a:spcBef>
                <a:spcPct val="0"/>
              </a:spcBef>
              <a:spcAft>
                <a:spcPct val="0"/>
              </a:spcAft>
              <a:defRPr>
                <a:solidFill>
                  <a:schemeClr val="tx1"/>
                </a:solidFill>
                <a:latin typeface="Arial" charset="0"/>
                <a:ea typeface="ＭＳ Ｐゴシック" pitchFamily="-108" charset="-128"/>
              </a:defRPr>
            </a:lvl7pPr>
            <a:lvl8pPr marL="3488800" indent="-232586" eaLnBrk="0" fontAlgn="base" hangingPunct="0">
              <a:spcBef>
                <a:spcPct val="0"/>
              </a:spcBef>
              <a:spcAft>
                <a:spcPct val="0"/>
              </a:spcAft>
              <a:defRPr>
                <a:solidFill>
                  <a:schemeClr val="tx1"/>
                </a:solidFill>
                <a:latin typeface="Arial" charset="0"/>
                <a:ea typeface="ＭＳ Ｐゴシック" pitchFamily="-108" charset="-128"/>
              </a:defRPr>
            </a:lvl8pPr>
            <a:lvl9pPr marL="3953973" indent="-232586"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defRPr/>
            </a:pPr>
            <a:fld id="{3EF8E4B1-61DE-4DB9-83D5-C8D0F5F53D94}" type="slidenum">
              <a:rPr lang="en-US"/>
              <a:pPr eaLnBrk="1" hangingPunct="1">
                <a:defRPr/>
              </a:pPr>
              <a:t>24</a:t>
            </a:fld>
            <a:endParaRPr lang="en-US"/>
          </a:p>
        </p:txBody>
      </p:sp>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942975" y="4448175"/>
            <a:ext cx="5191125" cy="4213225"/>
          </a:xfrm>
          <a:noFill/>
          <a:ln w="9525"/>
        </p:spPr>
        <p:txBody>
          <a:bodyPr/>
          <a:lstStyle/>
          <a:p>
            <a:pPr eaLnBrk="1" hangingPunct="1"/>
            <a:endParaRPr lang="en-US" altLang="en-US" smtClean="0">
              <a:latin typeface="Arial" charset="0"/>
            </a:endParaRPr>
          </a:p>
        </p:txBody>
      </p:sp>
      <p:sp>
        <p:nvSpPr>
          <p:cNvPr id="43012" name="Slide Number Placeholder 3"/>
          <p:cNvSpPr txBox="1">
            <a:spLocks noGrp="1"/>
          </p:cNvSpPr>
          <p:nvPr/>
        </p:nvSpPr>
        <p:spPr bwMode="auto">
          <a:xfrm>
            <a:off x="4010025" y="8894763"/>
            <a:ext cx="3067050" cy="468312"/>
          </a:xfrm>
          <a:prstGeom prst="rect">
            <a:avLst/>
          </a:prstGeom>
          <a:noFill/>
          <a:ln w="12700" cap="sq">
            <a:noFill/>
            <a:miter lim="800000"/>
            <a:headEnd type="none" w="sm" len="sm"/>
            <a:tailEnd type="none" w="sm" len="sm"/>
          </a:ln>
        </p:spPr>
        <p:txBody>
          <a:bodyPr lIns="93034" tIns="46518" rIns="93034" bIns="46518" anchor="b"/>
          <a:lstStyle/>
          <a:p>
            <a:pPr algn="r" eaLnBrk="0" hangingPunct="0"/>
            <a:fld id="{C2EAAAC4-0D6C-4563-8895-0C0D8CFAF48C}" type="slidenum">
              <a:rPr lang="en-US" altLang="en-US" sz="1200">
                <a:ea typeface="ＭＳ Ｐゴシック" pitchFamily="34" charset="-128"/>
              </a:rPr>
              <a:pPr algn="r" eaLnBrk="0" hangingPunct="0"/>
              <a:t>24</a:t>
            </a:fld>
            <a:endParaRPr lang="en-US" altLang="en-US" sz="120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F53C89-E52D-4DF7-8A2E-FF48C958A91E}" type="datetime4">
              <a:rPr lang="en-US"/>
              <a:pPr>
                <a:defRPr/>
              </a:pPr>
              <a:t>August 3,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86661E-85DA-4E8A-B481-17054B58EF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156B619-47E6-4128-9E50-0BF520BDFE98}" type="datetime4">
              <a:rPr lang="en-US"/>
              <a:pPr>
                <a:defRPr/>
              </a:pPr>
              <a:t>August 3,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887128-527F-4B74-BA4B-58C38DB48E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DD292F-CE3A-4E83-B732-3BDCF5643B52}" type="datetime4">
              <a:rPr lang="en-US"/>
              <a:pPr>
                <a:defRPr/>
              </a:pPr>
              <a:t>August 3,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48A669-A565-4631-AAEB-C1E371BB45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25885C-1BC4-4D0C-A194-9CA64C7CFF54}" type="datetime4">
              <a:rPr lang="en-US"/>
              <a:pPr>
                <a:defRPr/>
              </a:pPr>
              <a:t>August 3,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0E84B-ACB1-4BCF-BA4D-70621F7BE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02031D3-9ADD-4087-97CB-8BF72B1082EF}" type="datetime4">
              <a:rPr lang="en-US"/>
              <a:pPr>
                <a:defRPr/>
              </a:pPr>
              <a:t>August 3, 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77550-F226-4FF5-B023-0708DC194B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9AB712-B3F6-4B97-BEA2-DF74226F4B6E}" type="datetime4">
              <a:rPr lang="en-US"/>
              <a:pPr>
                <a:defRPr/>
              </a:pPr>
              <a:t>August 3,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E6B5F8-8478-4105-B70D-AD11B59A23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1FC3805-9E80-4F75-BB55-7AC5981F13D6}" type="datetime4">
              <a:rPr lang="en-US"/>
              <a:pPr>
                <a:defRPr/>
              </a:pPr>
              <a:t>August 3, 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2659E6-4BC1-4B64-9728-D11C5B62D43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A0FAF02-B6D2-476A-860A-474E5F4282C7}" type="datetime4">
              <a:rPr lang="en-US"/>
              <a:pPr>
                <a:defRPr/>
              </a:pPr>
              <a:t>August 3, 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9B714C-3186-47C2-8E9D-67845563F23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3BB28F8-3ED6-430C-B763-FE058FF851C4}" type="datetime4">
              <a:rPr lang="en-US"/>
              <a:pPr>
                <a:defRPr/>
              </a:pPr>
              <a:t>August 3, 2015</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2A83403B-C5FF-444A-B22E-21EF07195A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A9D63D-1A7E-4370-A6D2-83CA85734CD5}" type="datetime4">
              <a:rPr lang="en-US"/>
              <a:pPr>
                <a:defRPr/>
              </a:pPr>
              <a:t>August 3,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B3F534-5AF1-4A92-A8FD-7F213F53EF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B373B48-786F-4A97-94F3-9F0383C91859}" type="datetime4">
              <a:rPr lang="en-US"/>
              <a:pPr>
                <a:defRPr/>
              </a:pPr>
              <a:t>August 3, 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DAB63-A162-40C2-B912-93F3E4E8E5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A1B0830E-B907-4537-8C4C-CF9004814541}" type="datetime4">
              <a:rPr lang="en-US"/>
              <a:pPr>
                <a:defRPr/>
              </a:pPr>
              <a:t>August 3, 2015</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cs typeface="Arial" pitchFamily="34" charset="0"/>
              </a:defRPr>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882C2A2F-6774-4679-9CE7-71B6BBCF4E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5" r:id="rId7"/>
    <p:sldLayoutId id="2147483661" r:id="rId8"/>
    <p:sldLayoutId id="2147483662" r:id="rId9"/>
    <p:sldLayoutId id="2147483663" r:id="rId10"/>
    <p:sldLayoutId id="214748366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chime.med.ucla.edu/semina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gim.med.ucla.edu/FacultyPages/Hay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nihpromis.org/Science/PubsDomain/Global_health.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insteps.com/index.htm" TargetMode="External"/><Relationship Id="rId2" Type="http://schemas.openxmlformats.org/officeDocument/2006/relationships/hyperlink" Target="http://www.ssicentral.com/irt/" TargetMode="External"/><Relationship Id="rId1" Type="http://schemas.openxmlformats.org/officeDocument/2006/relationships/slideLayout" Target="../slideLayouts/slideLayout2.xml"/><Relationship Id="rId5" Type="http://schemas.openxmlformats.org/officeDocument/2006/relationships/hyperlink" Target="http://www.stata.com/stata14/irt/" TargetMode="External"/><Relationship Id="rId4" Type="http://schemas.openxmlformats.org/officeDocument/2006/relationships/hyperlink" Target="http://www.ati-online.com/pdfs/researchK12/RaschVsBirnbaum.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upport.sas.com/resources/papers/proceedings14/SAS364-201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152400"/>
            <a:ext cx="8991600" cy="1162050"/>
          </a:xfrm>
        </p:spPr>
        <p:txBody>
          <a:bodyPr/>
          <a:lstStyle/>
          <a:p>
            <a:pPr algn="ctr"/>
            <a:r>
              <a:rPr lang="en-US" altLang="en-US" sz="5400" smtClean="0">
                <a:latin typeface="Comic Sans MS" pitchFamily="66" charset="0"/>
              </a:rPr>
              <a:t>SAS PROC IRT  </a:t>
            </a:r>
          </a:p>
        </p:txBody>
      </p:sp>
      <p:pic>
        <p:nvPicPr>
          <p:cNvPr id="15362" name="Content Placeholder 5"/>
          <p:cNvPicPr>
            <a:picLocks noGrp="1" noChangeAspect="1"/>
          </p:cNvPicPr>
          <p:nvPr>
            <p:ph idx="1"/>
          </p:nvPr>
        </p:nvPicPr>
        <p:blipFill>
          <a:blip r:embed="rId3"/>
          <a:srcRect r="13333"/>
          <a:stretch>
            <a:fillRect/>
          </a:stretch>
        </p:blipFill>
        <p:spPr>
          <a:xfrm>
            <a:off x="5029200" y="1524000"/>
            <a:ext cx="3962400" cy="3233738"/>
          </a:xfrm>
        </p:spPr>
      </p:pic>
      <p:sp>
        <p:nvSpPr>
          <p:cNvPr id="15363" name="Text Placeholder 6"/>
          <p:cNvSpPr>
            <a:spLocks noGrp="1"/>
          </p:cNvSpPr>
          <p:nvPr>
            <p:ph type="body" sz="half" idx="2"/>
          </p:nvPr>
        </p:nvSpPr>
        <p:spPr>
          <a:xfrm>
            <a:off x="533400" y="1752600"/>
            <a:ext cx="6591300" cy="4373563"/>
          </a:xfrm>
        </p:spPr>
        <p:txBody>
          <a:bodyPr/>
          <a:lstStyle/>
          <a:p>
            <a:endParaRPr lang="en-US" altLang="en-US" sz="2400" smtClean="0">
              <a:latin typeface="Comic Sans MS" pitchFamily="66" charset="0"/>
            </a:endParaRPr>
          </a:p>
          <a:p>
            <a:r>
              <a:rPr lang="en-US" altLang="en-US" sz="2400" smtClean="0">
                <a:latin typeface="Comic Sans MS" pitchFamily="66" charset="0"/>
              </a:rPr>
              <a:t>July 20, 2015 </a:t>
            </a:r>
          </a:p>
          <a:p>
            <a:r>
              <a:rPr lang="en-US" altLang="en-US" sz="2400" smtClean="0">
                <a:latin typeface="Comic Sans MS" pitchFamily="66" charset="0"/>
              </a:rPr>
              <a:t>RCMAR/EXPORT Methods Seminar</a:t>
            </a:r>
          </a:p>
          <a:p>
            <a:r>
              <a:rPr lang="en-US" altLang="en-US" sz="2400" smtClean="0">
                <a:latin typeface="Comic Sans MS" pitchFamily="66" charset="0"/>
              </a:rPr>
              <a:t>3-4pm</a:t>
            </a:r>
            <a:endParaRPr lang="en-US" sz="2400" smtClean="0">
              <a:latin typeface="Comic Sans MS" pitchFamily="66" charset="0"/>
            </a:endParaRPr>
          </a:p>
          <a:p>
            <a:r>
              <a:rPr lang="en-US" altLang="en-US" sz="2400" smtClean="0">
                <a:latin typeface="Comic Sans MS" pitchFamily="66" charset="0"/>
                <a:hlinkClick r:id="rId4"/>
              </a:rPr>
              <a:t>http://chime.med.ucla.edu/seminars/</a:t>
            </a:r>
            <a:endParaRPr lang="en-US" altLang="en-US" sz="2400" smtClean="0">
              <a:latin typeface="Comic Sans MS" pitchFamily="66" charset="0"/>
            </a:endParaRPr>
          </a:p>
          <a:p>
            <a:endParaRPr lang="en-US" altLang="en-US" sz="2400" smtClean="0">
              <a:latin typeface="Comic Sans MS" pitchFamily="66" charset="0"/>
            </a:endParaRPr>
          </a:p>
          <a:p>
            <a:endParaRPr lang="en-US" altLang="en-US" sz="2400" smtClean="0">
              <a:latin typeface="Comic Sans MS" pitchFamily="66" charset="0"/>
            </a:endParaRPr>
          </a:p>
          <a:p>
            <a:r>
              <a:rPr lang="en-US" altLang="en-US" sz="2400" smtClean="0">
                <a:latin typeface="Comic Sans MS" pitchFamily="66" charset="0"/>
              </a:rPr>
              <a:t>Acknowledgements:</a:t>
            </a:r>
          </a:p>
          <a:p>
            <a:r>
              <a:rPr lang="en-US" altLang="en-US" sz="2400" smtClean="0">
                <a:latin typeface="Comic Sans MS" pitchFamily="66" charset="0"/>
              </a:rPr>
              <a:t>   - Karen L. Spritzer</a:t>
            </a:r>
          </a:p>
          <a:p>
            <a:r>
              <a:rPr lang="en-US" altLang="en-US" sz="2400" smtClean="0">
                <a:latin typeface="Comic Sans MS" pitchFamily="66" charset="0"/>
              </a:rPr>
              <a:t>   - </a:t>
            </a:r>
            <a:r>
              <a:rPr lang="en-US" sz="2400" smtClean="0"/>
              <a:t>NCI (1U2-CCA186878-01)</a:t>
            </a:r>
            <a:endParaRPr lang="en-US" altLang="en-US" sz="2400" smtClean="0">
              <a:latin typeface="Comic Sans MS" pitchFamily="66" charset="0"/>
            </a:endParaRPr>
          </a:p>
          <a:p>
            <a:r>
              <a:rPr lang="en-US" altLang="en-US" sz="2400" smtClean="0">
                <a:latin typeface="Comic Sans MS" pitchFamily="66" charset="0"/>
              </a:rPr>
              <a:t>   </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8FD3054A-E693-4D73-B101-2B50EE2E0C3C}" type="slidenum">
              <a:rPr lang="en-US" smtClean="0"/>
              <a:pPr>
                <a:defRPr/>
              </a:pPr>
              <a:t>1</a:t>
            </a:fld>
            <a:endParaRPr lang="en-US" dirty="0"/>
          </a:p>
        </p:txBody>
      </p:sp>
      <p:sp>
        <p:nvSpPr>
          <p:cNvPr id="15365" name="TextBox 7"/>
          <p:cNvSpPr txBox="1">
            <a:spLocks noChangeArrowheads="1"/>
          </p:cNvSpPr>
          <p:nvPr/>
        </p:nvSpPr>
        <p:spPr bwMode="auto">
          <a:xfrm>
            <a:off x="5486400" y="4495800"/>
            <a:ext cx="3657600" cy="954088"/>
          </a:xfrm>
          <a:prstGeom prst="rect">
            <a:avLst/>
          </a:prstGeom>
          <a:noFill/>
          <a:ln w="9525">
            <a:noFill/>
            <a:miter lim="800000"/>
            <a:headEnd/>
            <a:tailEnd/>
          </a:ln>
        </p:spPr>
        <p:txBody>
          <a:bodyPr>
            <a:spAutoFit/>
          </a:bodyPr>
          <a:lstStyle/>
          <a:p>
            <a:r>
              <a:rPr lang="en-US" altLang="en-US" sz="2800" i="1">
                <a:latin typeface="Comic Sans MS" pitchFamily="66" charset="0"/>
              </a:rPr>
              <a:t>Ron D.Hays, Ph.D.</a:t>
            </a:r>
          </a:p>
          <a:p>
            <a:r>
              <a:rPr lang="en-US" altLang="en-US" sz="2800" i="1">
                <a:latin typeface="Comic Sans MS" pitchFamily="66" charset="0"/>
              </a:rPr>
              <a:t> </a:t>
            </a:r>
            <a:endParaRPr lang="en-US" altLang="en-US" sz="2800" b="0" i="1">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9144000" cy="1143000"/>
          </a:xfrm>
        </p:spPr>
        <p:txBody>
          <a:bodyPr/>
          <a:lstStyle/>
          <a:p>
            <a:r>
              <a:rPr lang="en-US" smtClean="0">
                <a:latin typeface="Comic Sans MS" pitchFamily="66" charset="0"/>
              </a:rPr>
              <a:t>PROC IRT Code</a:t>
            </a:r>
          </a:p>
        </p:txBody>
      </p:sp>
      <p:sp>
        <p:nvSpPr>
          <p:cNvPr id="3" name="Content Placeholder 2"/>
          <p:cNvSpPr>
            <a:spLocks noGrp="1"/>
          </p:cNvSpPr>
          <p:nvPr>
            <p:ph idx="1"/>
          </p:nvPr>
        </p:nvSpPr>
        <p:spPr>
          <a:xfrm>
            <a:off x="76200" y="1600200"/>
            <a:ext cx="9067800" cy="4525963"/>
          </a:xfrm>
        </p:spPr>
        <p:txBody>
          <a:bodyPr/>
          <a:lstStyle/>
          <a:p>
            <a:pPr marL="0" indent="0">
              <a:buFontTx/>
              <a:buNone/>
              <a:defRPr/>
            </a:pPr>
            <a:r>
              <a:rPr lang="en-US" sz="2400" dirty="0">
                <a:latin typeface="Comic Sans MS" panose="030F0702030302020204" pitchFamily="66" charset="0"/>
              </a:rPr>
              <a:t>DATA PROMIS;</a:t>
            </a:r>
          </a:p>
          <a:p>
            <a:pPr marL="0" indent="0">
              <a:buFontTx/>
              <a:buNone/>
              <a:defRPr/>
            </a:pPr>
            <a:r>
              <a:rPr lang="en-US" sz="2400" dirty="0">
                <a:latin typeface="Comic Sans MS" panose="030F0702030302020204" pitchFamily="66" charset="0"/>
              </a:rPr>
              <a:t>INFILE "C:\PCAR\gh_orig_all.dat";</a:t>
            </a:r>
          </a:p>
          <a:p>
            <a:pPr marL="0" indent="0">
              <a:buFontTx/>
              <a:buNone/>
              <a:defRPr/>
            </a:pPr>
            <a:r>
              <a:rPr lang="en-US" sz="2400" dirty="0">
                <a:latin typeface="Comic Sans MS" panose="030F0702030302020204" pitchFamily="66" charset="0"/>
              </a:rPr>
              <a:t>INPUT CASEID GLOBAL03 GLOBAL06 R_GLOBAL07 R_GLOBAL08;</a:t>
            </a:r>
          </a:p>
          <a:p>
            <a:pPr marL="0" indent="0">
              <a:buFontTx/>
              <a:buNone/>
              <a:defRPr/>
            </a:pPr>
            <a:r>
              <a:rPr lang="en-US" sz="2400" dirty="0">
                <a:latin typeface="Comic Sans MS" panose="030F0702030302020204" pitchFamily="66" charset="0"/>
              </a:rPr>
              <a:t>RUN;</a:t>
            </a:r>
          </a:p>
          <a:p>
            <a:pPr marL="0" indent="0">
              <a:buFontTx/>
              <a:buNone/>
              <a:defRPr/>
            </a:pPr>
            <a:r>
              <a:rPr lang="en-US" sz="2400" dirty="0">
                <a:latin typeface="Comic Sans MS" panose="030F0702030302020204" pitchFamily="66" charset="0"/>
              </a:rPr>
              <a:t>******************************************;</a:t>
            </a:r>
          </a:p>
          <a:p>
            <a:pPr marL="0" indent="0">
              <a:buFontTx/>
              <a:buNone/>
              <a:defRPr/>
            </a:pPr>
            <a:r>
              <a:rPr lang="en-US" sz="2400" dirty="0">
                <a:latin typeface="Comic Sans MS" panose="030F0702030302020204" pitchFamily="66" charset="0"/>
              </a:rPr>
              <a:t>TITLE "PROC IRT EXAMPLE USING PROMIS GLOBAL PHYSICAL HEALTH SCALE";</a:t>
            </a:r>
          </a:p>
          <a:p>
            <a:pPr marL="0" indent="0">
              <a:buFontTx/>
              <a:buNone/>
              <a:defRPr/>
            </a:pPr>
            <a:r>
              <a:rPr lang="en-US" sz="2400" dirty="0">
                <a:latin typeface="Comic Sans MS" panose="030F0702030302020204" pitchFamily="66" charset="0"/>
              </a:rPr>
              <a:t>PROC IRT DATA=PROMIS </a:t>
            </a:r>
            <a:r>
              <a:rPr lang="en-US" sz="2400" dirty="0" smtClean="0">
                <a:latin typeface="Comic Sans MS" panose="030F0702030302020204" pitchFamily="66" charset="0"/>
              </a:rPr>
              <a:t>POLYCHORIC PLOTS</a:t>
            </a:r>
            <a:r>
              <a:rPr lang="en-US" sz="2400" dirty="0">
                <a:latin typeface="Comic Sans MS" panose="030F0702030302020204" pitchFamily="66" charset="0"/>
              </a:rPr>
              <a:t>=(ALL);</a:t>
            </a:r>
          </a:p>
          <a:p>
            <a:pPr marL="0" indent="0">
              <a:buFontTx/>
              <a:buNone/>
              <a:defRPr/>
            </a:pPr>
            <a:r>
              <a:rPr lang="en-US" sz="2400" dirty="0">
                <a:latin typeface="Comic Sans MS" panose="030F0702030302020204" pitchFamily="66" charset="0"/>
              </a:rPr>
              <a:t>VAR GLOBAL03 GLOBAL06 R_GLOBAL07 R_GLOBAL08;</a:t>
            </a:r>
          </a:p>
          <a:p>
            <a:pPr marL="0" indent="0">
              <a:buFontTx/>
              <a:buNone/>
              <a:defRPr/>
            </a:pPr>
            <a:r>
              <a:rPr lang="en-US" sz="2400" dirty="0">
                <a:latin typeface="Comic Sans MS" panose="030F0702030302020204" pitchFamily="66" charset="0"/>
              </a:rPr>
              <a:t>RUN;</a:t>
            </a:r>
          </a:p>
          <a:p>
            <a:pPr>
              <a:defRPr/>
            </a:pPr>
            <a:endParaRPr lang="en-US" dirty="0"/>
          </a:p>
        </p:txBody>
      </p:sp>
      <p:sp>
        <p:nvSpPr>
          <p:cNvPr id="4" name="Slide Number Placeholder 3"/>
          <p:cNvSpPr>
            <a:spLocks noGrp="1"/>
          </p:cNvSpPr>
          <p:nvPr>
            <p:ph type="sldNum" sz="quarter" idx="12"/>
          </p:nvPr>
        </p:nvSpPr>
        <p:spPr/>
        <p:txBody>
          <a:bodyPr/>
          <a:lstStyle/>
          <a:p>
            <a:pPr>
              <a:defRPr/>
            </a:pPr>
            <a:fld id="{AF8C1424-14C6-4CD4-8AFB-FA8664C5F25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BAFE2CD-DAA3-497F-A86B-5A6BE8AF5C38}" type="slidenum">
              <a:rPr lang="en-US" smtClean="0"/>
              <a:pPr>
                <a:defRPr/>
              </a:pPr>
              <a:t>11</a:t>
            </a:fld>
            <a:endParaRPr lang="en-US"/>
          </a:p>
        </p:txBody>
      </p:sp>
      <p:pic>
        <p:nvPicPr>
          <p:cNvPr id="26626" name="Picture 3"/>
          <p:cNvPicPr>
            <a:picLocks noChangeAspect="1"/>
          </p:cNvPicPr>
          <p:nvPr/>
        </p:nvPicPr>
        <p:blipFill>
          <a:blip r:embed="rId2"/>
          <a:srcRect/>
          <a:stretch>
            <a:fillRect/>
          </a:stretch>
        </p:blipFill>
        <p:spPr bwMode="auto">
          <a:xfrm>
            <a:off x="-17463" y="0"/>
            <a:ext cx="9220201"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Comic Sans MS" pitchFamily="66" charset="0"/>
              </a:rPr>
              <a:t>PROC IRT Output</a:t>
            </a:r>
          </a:p>
        </p:txBody>
      </p:sp>
      <p:sp>
        <p:nvSpPr>
          <p:cNvPr id="4" name="Slide Number Placeholder 3"/>
          <p:cNvSpPr>
            <a:spLocks noGrp="1"/>
          </p:cNvSpPr>
          <p:nvPr>
            <p:ph type="sldNum" sz="quarter" idx="12"/>
          </p:nvPr>
        </p:nvSpPr>
        <p:spPr/>
        <p:txBody>
          <a:bodyPr/>
          <a:lstStyle/>
          <a:p>
            <a:pPr>
              <a:defRPr/>
            </a:pPr>
            <a:fld id="{5E1A1244-9DD1-447B-AB09-BDF009C6745A}" type="slidenum">
              <a:rPr lang="en-US" smtClean="0"/>
              <a:pPr>
                <a:defRPr/>
              </a:pPr>
              <a:t>12</a:t>
            </a:fld>
            <a:endParaRPr lang="en-US"/>
          </a:p>
        </p:txBody>
      </p:sp>
      <p:pic>
        <p:nvPicPr>
          <p:cNvPr id="27651" name="Picture 4"/>
          <p:cNvPicPr>
            <a:picLocks noChangeAspect="1"/>
          </p:cNvPicPr>
          <p:nvPr/>
        </p:nvPicPr>
        <p:blipFill>
          <a:blip r:embed="rId2"/>
          <a:srcRect/>
          <a:stretch>
            <a:fillRect/>
          </a:stretch>
        </p:blipFill>
        <p:spPr bwMode="auto">
          <a:xfrm>
            <a:off x="0" y="1492250"/>
            <a:ext cx="91440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112289-2F37-4F4A-BE81-6119F89FC9B1}" type="slidenum">
              <a:rPr lang="en-US" smtClean="0"/>
              <a:pPr>
                <a:defRPr/>
              </a:pPr>
              <a:t>13</a:t>
            </a:fld>
            <a:endParaRPr lang="en-US"/>
          </a:p>
        </p:txBody>
      </p:sp>
      <p:pic>
        <p:nvPicPr>
          <p:cNvPr id="28674" name="Picture 2"/>
          <p:cNvPicPr>
            <a:picLocks noChangeAspect="1"/>
          </p:cNvPicPr>
          <p:nvPr/>
        </p:nvPicPr>
        <p:blipFill>
          <a:blip r:embed="rId2"/>
          <a:srcRect/>
          <a:stretch>
            <a:fillRect/>
          </a:stretch>
        </p:blipFill>
        <p:spPr bwMode="auto">
          <a:xfrm>
            <a:off x="-76200" y="-228600"/>
            <a:ext cx="92202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3C1A874-B97E-4380-BD5C-0215F94ED440}" type="slidenum">
              <a:rPr lang="en-US" smtClean="0"/>
              <a:pPr>
                <a:defRPr/>
              </a:pPr>
              <a:t>14</a:t>
            </a:fld>
            <a:endParaRPr lang="en-US"/>
          </a:p>
        </p:txBody>
      </p:sp>
      <p:pic>
        <p:nvPicPr>
          <p:cNvPr id="29698" name="Picture 2"/>
          <p:cNvPicPr>
            <a:picLocks noChangeAspect="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
        <p:nvSpPr>
          <p:cNvPr id="29699" name="TextBox 3"/>
          <p:cNvSpPr txBox="1">
            <a:spLocks noChangeArrowheads="1"/>
          </p:cNvSpPr>
          <p:nvPr/>
        </p:nvSpPr>
        <p:spPr bwMode="auto">
          <a:xfrm>
            <a:off x="2438400" y="1766888"/>
            <a:ext cx="500063" cy="276225"/>
          </a:xfrm>
          <a:prstGeom prst="rect">
            <a:avLst/>
          </a:prstGeom>
          <a:noFill/>
          <a:ln w="9525">
            <a:noFill/>
            <a:miter lim="800000"/>
            <a:headEnd/>
            <a:tailEnd/>
          </a:ln>
        </p:spPr>
        <p:txBody>
          <a:bodyPr wrap="none">
            <a:spAutoFit/>
          </a:bodyPr>
          <a:lstStyle/>
          <a:p>
            <a:r>
              <a:rPr lang="en-US" sz="1200">
                <a:latin typeface="Comic Sans MS" pitchFamily="66" charset="0"/>
              </a:rPr>
              <a:t>Poor</a:t>
            </a:r>
          </a:p>
        </p:txBody>
      </p:sp>
      <p:sp>
        <p:nvSpPr>
          <p:cNvPr id="29700" name="TextBox 4"/>
          <p:cNvSpPr txBox="1">
            <a:spLocks noChangeArrowheads="1"/>
          </p:cNvSpPr>
          <p:nvPr/>
        </p:nvSpPr>
        <p:spPr bwMode="auto">
          <a:xfrm>
            <a:off x="4419600" y="1817688"/>
            <a:ext cx="749300" cy="246062"/>
          </a:xfrm>
          <a:prstGeom prst="rect">
            <a:avLst/>
          </a:prstGeom>
          <a:noFill/>
          <a:ln w="9525">
            <a:noFill/>
            <a:miter lim="800000"/>
            <a:headEnd/>
            <a:tailEnd/>
          </a:ln>
        </p:spPr>
        <p:txBody>
          <a:bodyPr wrap="none">
            <a:spAutoFit/>
          </a:bodyPr>
          <a:lstStyle/>
          <a:p>
            <a:r>
              <a:rPr lang="en-US" sz="1000">
                <a:latin typeface="Comic Sans MS" pitchFamily="66" charset="0"/>
              </a:rPr>
              <a:t>Excellent</a:t>
            </a:r>
          </a:p>
        </p:txBody>
      </p:sp>
      <p:sp>
        <p:nvSpPr>
          <p:cNvPr id="29701" name="TextBox 5"/>
          <p:cNvSpPr txBox="1">
            <a:spLocks noChangeArrowheads="1"/>
          </p:cNvSpPr>
          <p:nvPr/>
        </p:nvSpPr>
        <p:spPr bwMode="auto">
          <a:xfrm>
            <a:off x="4041775" y="1974850"/>
            <a:ext cx="530225" cy="400050"/>
          </a:xfrm>
          <a:prstGeom prst="rect">
            <a:avLst/>
          </a:prstGeom>
          <a:noFill/>
          <a:ln w="9525">
            <a:noFill/>
            <a:miter lim="800000"/>
            <a:headEnd/>
            <a:tailEnd/>
          </a:ln>
        </p:spPr>
        <p:txBody>
          <a:bodyPr>
            <a:spAutoFit/>
          </a:bodyPr>
          <a:lstStyle/>
          <a:p>
            <a:r>
              <a:rPr lang="en-US" sz="1000">
                <a:latin typeface="Comic Sans MS" pitchFamily="66" charset="0"/>
              </a:rPr>
              <a:t>Very </a:t>
            </a:r>
          </a:p>
          <a:p>
            <a:r>
              <a:rPr lang="en-US" sz="1000">
                <a:latin typeface="Comic Sans MS" pitchFamily="66" charset="0"/>
              </a:rPr>
              <a:t>Good</a:t>
            </a:r>
          </a:p>
        </p:txBody>
      </p:sp>
      <p:sp>
        <p:nvSpPr>
          <p:cNvPr id="29702" name="TextBox 6"/>
          <p:cNvSpPr txBox="1">
            <a:spLocks noChangeArrowheads="1"/>
          </p:cNvSpPr>
          <p:nvPr/>
        </p:nvSpPr>
        <p:spPr bwMode="auto">
          <a:xfrm>
            <a:off x="3749675" y="2063750"/>
            <a:ext cx="481013" cy="246063"/>
          </a:xfrm>
          <a:prstGeom prst="rect">
            <a:avLst/>
          </a:prstGeom>
          <a:noFill/>
          <a:ln w="9525">
            <a:noFill/>
            <a:miter lim="800000"/>
            <a:headEnd/>
            <a:tailEnd/>
          </a:ln>
        </p:spPr>
        <p:txBody>
          <a:bodyPr wrap="none">
            <a:spAutoFit/>
          </a:bodyPr>
          <a:lstStyle/>
          <a:p>
            <a:r>
              <a:rPr lang="en-US" sz="1000">
                <a:latin typeface="Comic Sans MS" pitchFamily="66" charset="0"/>
              </a:rPr>
              <a:t>Good</a:t>
            </a:r>
          </a:p>
        </p:txBody>
      </p:sp>
      <p:sp>
        <p:nvSpPr>
          <p:cNvPr id="29703" name="TextBox 7"/>
          <p:cNvSpPr txBox="1">
            <a:spLocks noChangeArrowheads="1"/>
          </p:cNvSpPr>
          <p:nvPr/>
        </p:nvSpPr>
        <p:spPr bwMode="auto">
          <a:xfrm>
            <a:off x="3559175" y="2238375"/>
            <a:ext cx="430213" cy="246063"/>
          </a:xfrm>
          <a:prstGeom prst="rect">
            <a:avLst/>
          </a:prstGeom>
          <a:noFill/>
          <a:ln w="9525">
            <a:noFill/>
            <a:miter lim="800000"/>
            <a:headEnd/>
            <a:tailEnd/>
          </a:ln>
        </p:spPr>
        <p:txBody>
          <a:bodyPr wrap="none">
            <a:spAutoFit/>
          </a:bodyPr>
          <a:lstStyle/>
          <a:p>
            <a:r>
              <a:rPr lang="en-US" sz="1000">
                <a:latin typeface="Comic Sans MS" pitchFamily="66" charset="0"/>
              </a:rPr>
              <a:t>Fair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AB75096-79C7-401B-9FBF-69E51C210FC5}" type="slidenum">
              <a:rPr lang="en-US" smtClean="0"/>
              <a:pPr>
                <a:defRPr/>
              </a:pPr>
              <a:t>15</a:t>
            </a:fld>
            <a:endParaRPr lang="en-US"/>
          </a:p>
        </p:txBody>
      </p:sp>
      <p:pic>
        <p:nvPicPr>
          <p:cNvPr id="30722" name="Picture 2"/>
          <p:cNvPicPr>
            <a:picLocks noChangeAspect="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CA00FA-A1E4-43E3-BA76-F84E3837985A}" type="slidenum">
              <a:rPr lang="en-US" smtClean="0"/>
              <a:pPr>
                <a:defRPr/>
              </a:pPr>
              <a:t>16</a:t>
            </a:fld>
            <a:endParaRPr lang="en-US"/>
          </a:p>
        </p:txBody>
      </p:sp>
      <p:pic>
        <p:nvPicPr>
          <p:cNvPr id="31746" name="Picture 2"/>
          <p:cNvPicPr>
            <a:picLocks noChangeAspect="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
        <p:nvSpPr>
          <p:cNvPr id="31747" name="TextBox 3"/>
          <p:cNvSpPr txBox="1">
            <a:spLocks noChangeArrowheads="1"/>
          </p:cNvSpPr>
          <p:nvPr/>
        </p:nvSpPr>
        <p:spPr bwMode="auto">
          <a:xfrm>
            <a:off x="4953000" y="2362200"/>
            <a:ext cx="3200400" cy="584200"/>
          </a:xfrm>
          <a:prstGeom prst="rect">
            <a:avLst/>
          </a:prstGeom>
          <a:noFill/>
          <a:ln w="9525">
            <a:noFill/>
            <a:miter lim="800000"/>
            <a:headEnd/>
            <a:tailEnd/>
          </a:ln>
        </p:spPr>
        <p:txBody>
          <a:bodyPr>
            <a:spAutoFit/>
          </a:bodyPr>
          <a:lstStyle/>
          <a:p>
            <a:r>
              <a:rPr lang="en-US" sz="2000">
                <a:latin typeface="Comic Sans MS" pitchFamily="66" charset="0"/>
              </a:rPr>
              <a:t>Rel = (Info – 1) / Info</a:t>
            </a:r>
            <a:r>
              <a:rPr lang="en-US"/>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2"/>
          <p:cNvSpPr>
            <a:spLocks noGrp="1"/>
          </p:cNvSpPr>
          <p:nvPr>
            <p:ph type="title"/>
          </p:nvPr>
        </p:nvSpPr>
        <p:spPr>
          <a:xfrm>
            <a:off x="0" y="338138"/>
            <a:ext cx="9144000" cy="1143000"/>
          </a:xfrm>
        </p:spPr>
        <p:txBody>
          <a:bodyPr/>
          <a:lstStyle/>
          <a:p>
            <a:r>
              <a:rPr lang="en-US" smtClean="0"/>
              <a:t>Some PROC IRT Options</a:t>
            </a:r>
          </a:p>
        </p:txBody>
      </p:sp>
      <p:sp>
        <p:nvSpPr>
          <p:cNvPr id="32770" name="Content Placeholder 3"/>
          <p:cNvSpPr>
            <a:spLocks noGrp="1"/>
          </p:cNvSpPr>
          <p:nvPr>
            <p:ph idx="1"/>
          </p:nvPr>
        </p:nvSpPr>
        <p:spPr>
          <a:xfrm>
            <a:off x="0" y="1719263"/>
            <a:ext cx="9144000" cy="4525962"/>
          </a:xfrm>
        </p:spPr>
        <p:txBody>
          <a:bodyPr/>
          <a:lstStyle/>
          <a:p>
            <a:r>
              <a:rPr lang="en-US" smtClean="0"/>
              <a:t>RESFUNC = RASCH</a:t>
            </a:r>
          </a:p>
          <a:p>
            <a:r>
              <a:rPr lang="en-US" smtClean="0"/>
              <a:t>EQUALITY GLOBAL03 GLOBAL06 R_GLOBAL07 R_GLOBAL08/parm=[slopes];</a:t>
            </a:r>
          </a:p>
          <a:p>
            <a:r>
              <a:rPr lang="en-US" smtClean="0"/>
              <a:t>LINK = PROBIT</a:t>
            </a:r>
          </a:p>
          <a:p>
            <a:pPr lvl="1"/>
            <a:r>
              <a:rPr lang="en-US" smtClean="0"/>
              <a:t>LOGISTIC / 1.7</a:t>
            </a:r>
          </a:p>
          <a:p>
            <a:pPr lvl="1"/>
            <a:r>
              <a:rPr lang="en-US" smtClean="0"/>
              <a:t>Camilli, G.  (1994).  Origin of the scaling constant   d = 1.7 in item response theory.  Journal of Educational and Behavioral Statistics, 19, 293-295.</a:t>
            </a:r>
          </a:p>
          <a:p>
            <a:pPr lvl="1"/>
            <a:endParaRPr lang="en-US" smtClean="0"/>
          </a:p>
        </p:txBody>
      </p:sp>
      <p:sp>
        <p:nvSpPr>
          <p:cNvPr id="2" name="Slide Number Placeholder 1"/>
          <p:cNvSpPr>
            <a:spLocks noGrp="1"/>
          </p:cNvSpPr>
          <p:nvPr>
            <p:ph type="sldNum" sz="quarter" idx="12"/>
          </p:nvPr>
        </p:nvSpPr>
        <p:spPr/>
        <p:txBody>
          <a:bodyPr/>
          <a:lstStyle/>
          <a:p>
            <a:pPr>
              <a:defRPr/>
            </a:pPr>
            <a:fld id="{CD3416F9-D2A8-44DF-8309-958375CDAFC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274638"/>
            <a:ext cx="9144000" cy="1143000"/>
          </a:xfrm>
        </p:spPr>
        <p:txBody>
          <a:bodyPr/>
          <a:lstStyle/>
          <a:p>
            <a:r>
              <a:rPr lang="en-US" smtClean="0">
                <a:latin typeface="Comic Sans MS" pitchFamily="66" charset="0"/>
              </a:rPr>
              <a:t>Global Physical Health</a:t>
            </a:r>
          </a:p>
        </p:txBody>
      </p:sp>
      <p:sp>
        <p:nvSpPr>
          <p:cNvPr id="33794" name="Content Placeholder 2"/>
          <p:cNvSpPr>
            <a:spLocks noGrp="1"/>
          </p:cNvSpPr>
          <p:nvPr>
            <p:ph idx="1"/>
          </p:nvPr>
        </p:nvSpPr>
        <p:spPr>
          <a:xfrm>
            <a:off x="0" y="1719263"/>
            <a:ext cx="9144000" cy="4525962"/>
          </a:xfrm>
        </p:spPr>
        <p:txBody>
          <a:bodyPr/>
          <a:lstStyle/>
          <a:p>
            <a:r>
              <a:rPr lang="en-US" altLang="en-US" smtClean="0">
                <a:latin typeface="Comic Sans MS" pitchFamily="66" charset="0"/>
              </a:rPr>
              <a:t>Five items </a:t>
            </a:r>
          </a:p>
          <a:p>
            <a:pPr lvl="1"/>
            <a:r>
              <a:rPr lang="en-US" altLang="en-US" smtClean="0">
                <a:latin typeface="Comic Sans MS" pitchFamily="66" charset="0"/>
              </a:rPr>
              <a:t>RMSEA = 0.220</a:t>
            </a:r>
          </a:p>
          <a:p>
            <a:r>
              <a:rPr lang="en-US" altLang="en-US" smtClean="0">
                <a:latin typeface="Comic Sans MS" pitchFamily="66" charset="0"/>
              </a:rPr>
              <a:t>r = 0.29 between two items:</a:t>
            </a:r>
          </a:p>
          <a:p>
            <a:pPr lvl="1"/>
            <a:r>
              <a:rPr lang="en-US" altLang="en-US" smtClean="0">
                <a:latin typeface="Comic Sans MS" pitchFamily="66" charset="0"/>
              </a:rPr>
              <a:t>In general, how would you rate your health (1)</a:t>
            </a:r>
          </a:p>
          <a:p>
            <a:pPr lvl="1"/>
            <a:r>
              <a:rPr lang="en-US" altLang="en-US" smtClean="0">
                <a:latin typeface="Comic Sans MS" pitchFamily="66" charset="0"/>
              </a:rPr>
              <a:t>In general, how would you rate your physical health? (3)</a:t>
            </a:r>
          </a:p>
          <a:p>
            <a:pPr lvl="1"/>
            <a:r>
              <a:rPr lang="en-US" altLang="en-US" smtClean="0">
                <a:latin typeface="Comic Sans MS" pitchFamily="66" charset="0"/>
              </a:rPr>
              <a:t>RMSEA = 0.081</a:t>
            </a:r>
          </a:p>
          <a:p>
            <a:r>
              <a:rPr lang="en-US" altLang="en-US" smtClean="0">
                <a:latin typeface="Comic Sans MS" pitchFamily="66" charset="0"/>
              </a:rPr>
              <a:t>Dropped general health item (1) </a:t>
            </a:r>
          </a:p>
          <a:p>
            <a:endParaRPr lang="en-US" smtClean="0"/>
          </a:p>
        </p:txBody>
      </p:sp>
      <p:sp>
        <p:nvSpPr>
          <p:cNvPr id="4" name="Slide Number Placeholder 3"/>
          <p:cNvSpPr>
            <a:spLocks noGrp="1"/>
          </p:cNvSpPr>
          <p:nvPr>
            <p:ph type="sldNum" sz="quarter" idx="12"/>
          </p:nvPr>
        </p:nvSpPr>
        <p:spPr/>
        <p:txBody>
          <a:bodyPr/>
          <a:lstStyle/>
          <a:p>
            <a:pPr>
              <a:defRPr/>
            </a:pPr>
            <a:fld id="{29D22C74-5806-4D89-BBDC-2F5AAE2C782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77788" y="274638"/>
            <a:ext cx="9066212" cy="1143000"/>
          </a:xfrm>
        </p:spPr>
        <p:txBody>
          <a:bodyPr/>
          <a:lstStyle/>
          <a:p>
            <a:r>
              <a:rPr lang="en-US" smtClean="0"/>
              <a:t>Local Independence Assumption</a:t>
            </a:r>
          </a:p>
        </p:txBody>
      </p:sp>
      <p:graphicFrame>
        <p:nvGraphicFramePr>
          <p:cNvPr id="5" name="Content Placeholder 4"/>
          <p:cNvGraphicFramePr>
            <a:graphicFrameLocks noGrp="1"/>
          </p:cNvGraphicFramePr>
          <p:nvPr>
            <p:ph idx="1"/>
          </p:nvPr>
        </p:nvGraphicFramePr>
        <p:xfrm>
          <a:off x="0" y="1719263"/>
          <a:ext cx="9144000" cy="1854200"/>
        </p:xfrm>
        <a:graphic>
          <a:graphicData uri="http://schemas.openxmlformats.org/drawingml/2006/table">
            <a:tbl>
              <a:tblPr firstRow="1" bandRow="1">
                <a:tableStyleId>{5C22544A-7EE6-4342-B048-85BDC9FD1C3A}</a:tableStyleId>
              </a:tblPr>
              <a:tblGrid>
                <a:gridCol w="3048000"/>
                <a:gridCol w="3048000"/>
                <a:gridCol w="3048000"/>
              </a:tblGrid>
              <a:tr h="370840">
                <a:tc>
                  <a:txBody>
                    <a:bodyPr/>
                    <a:lstStyle/>
                    <a:p>
                      <a:r>
                        <a:rPr lang="en-US" dirty="0" smtClean="0"/>
                        <a:t>Items</a:t>
                      </a:r>
                      <a:endParaRPr lang="en-US" dirty="0"/>
                    </a:p>
                  </a:txBody>
                  <a:tcPr/>
                </a:tc>
                <a:tc>
                  <a:txBody>
                    <a:bodyPr/>
                    <a:lstStyle/>
                    <a:p>
                      <a:pPr algn="ctr"/>
                      <a:r>
                        <a:rPr lang="en-US" dirty="0" smtClean="0"/>
                        <a:t>a</a:t>
                      </a:r>
                      <a:endParaRPr lang="en-US" dirty="0"/>
                    </a:p>
                  </a:txBody>
                  <a:tcPr/>
                </a:tc>
                <a:tc>
                  <a:txBody>
                    <a:bodyPr/>
                    <a:lstStyle/>
                    <a:p>
                      <a:pPr algn="ctr"/>
                      <a:r>
                        <a:rPr lang="en-US" dirty="0" smtClean="0"/>
                        <a:t>a*</a:t>
                      </a:r>
                      <a:endParaRPr lang="en-US" dirty="0"/>
                    </a:p>
                  </a:txBody>
                  <a:tcPr/>
                </a:tc>
              </a:tr>
              <a:tr h="370840">
                <a:tc>
                  <a:txBody>
                    <a:bodyPr/>
                    <a:lstStyle/>
                    <a:p>
                      <a:r>
                        <a:rPr lang="en-US" dirty="0" smtClean="0"/>
                        <a:t>Global03</a:t>
                      </a:r>
                      <a:endParaRPr lang="en-US" dirty="0"/>
                    </a:p>
                  </a:txBody>
                  <a:tcPr/>
                </a:tc>
                <a:tc>
                  <a:txBody>
                    <a:bodyPr/>
                    <a:lstStyle/>
                    <a:p>
                      <a:pPr algn="ctr"/>
                      <a:r>
                        <a:rPr lang="en-US" dirty="0" smtClean="0"/>
                        <a:t>2.31</a:t>
                      </a:r>
                      <a:endParaRPr lang="en-US" dirty="0"/>
                    </a:p>
                  </a:txBody>
                  <a:tcPr/>
                </a:tc>
                <a:tc>
                  <a:txBody>
                    <a:bodyPr/>
                    <a:lstStyle/>
                    <a:p>
                      <a:pPr algn="ctr"/>
                      <a:r>
                        <a:rPr lang="en-US" dirty="0" smtClean="0"/>
                        <a:t>7.65</a:t>
                      </a:r>
                      <a:endParaRPr lang="en-US" dirty="0"/>
                    </a:p>
                  </a:txBody>
                  <a:tcPr/>
                </a:tc>
              </a:tr>
              <a:tr h="370840">
                <a:tc>
                  <a:txBody>
                    <a:bodyPr/>
                    <a:lstStyle/>
                    <a:p>
                      <a:r>
                        <a:rPr lang="en-US" dirty="0" smtClean="0"/>
                        <a:t>Global06</a:t>
                      </a:r>
                      <a:endParaRPr lang="en-US" dirty="0"/>
                    </a:p>
                  </a:txBody>
                  <a:tcPr/>
                </a:tc>
                <a:tc>
                  <a:txBody>
                    <a:bodyPr/>
                    <a:lstStyle/>
                    <a:p>
                      <a:pPr algn="ctr"/>
                      <a:r>
                        <a:rPr lang="en-US" dirty="0" smtClean="0"/>
                        <a:t>2.99</a:t>
                      </a:r>
                      <a:endParaRPr lang="en-US" dirty="0"/>
                    </a:p>
                  </a:txBody>
                  <a:tcPr/>
                </a:tc>
                <a:tc>
                  <a:txBody>
                    <a:bodyPr/>
                    <a:lstStyle/>
                    <a:p>
                      <a:pPr algn="ctr"/>
                      <a:r>
                        <a:rPr lang="en-US" dirty="0" smtClean="0"/>
                        <a:t>1.86</a:t>
                      </a:r>
                      <a:endParaRPr lang="en-US" dirty="0"/>
                    </a:p>
                  </a:txBody>
                  <a:tcPr/>
                </a:tc>
              </a:tr>
              <a:tr h="370840">
                <a:tc>
                  <a:txBody>
                    <a:bodyPr/>
                    <a:lstStyle/>
                    <a:p>
                      <a:r>
                        <a:rPr lang="en-US" dirty="0" smtClean="0"/>
                        <a:t>Global07</a:t>
                      </a:r>
                      <a:endParaRPr lang="en-US" dirty="0"/>
                    </a:p>
                  </a:txBody>
                  <a:tcPr/>
                </a:tc>
                <a:tc>
                  <a:txBody>
                    <a:bodyPr/>
                    <a:lstStyle/>
                    <a:p>
                      <a:pPr algn="ctr"/>
                      <a:r>
                        <a:rPr lang="en-US" dirty="0" smtClean="0"/>
                        <a:t>1.74</a:t>
                      </a:r>
                      <a:endParaRPr lang="en-US" dirty="0"/>
                    </a:p>
                  </a:txBody>
                  <a:tcPr/>
                </a:tc>
                <a:tc>
                  <a:txBody>
                    <a:bodyPr/>
                    <a:lstStyle/>
                    <a:p>
                      <a:pPr algn="ctr"/>
                      <a:r>
                        <a:rPr lang="en-US" dirty="0" smtClean="0"/>
                        <a:t>1.13</a:t>
                      </a:r>
                      <a:endParaRPr lang="en-US" dirty="0"/>
                    </a:p>
                  </a:txBody>
                  <a:tcPr/>
                </a:tc>
              </a:tr>
              <a:tr h="370840">
                <a:tc>
                  <a:txBody>
                    <a:bodyPr/>
                    <a:lstStyle/>
                    <a:p>
                      <a:r>
                        <a:rPr lang="en-US" dirty="0" smtClean="0"/>
                        <a:t>Global08</a:t>
                      </a:r>
                      <a:endParaRPr lang="en-US" dirty="0"/>
                    </a:p>
                  </a:txBody>
                  <a:tcPr/>
                </a:tc>
                <a:tc>
                  <a:txBody>
                    <a:bodyPr/>
                    <a:lstStyle/>
                    <a:p>
                      <a:pPr algn="ctr"/>
                      <a:r>
                        <a:rPr lang="en-US" dirty="0" smtClean="0"/>
                        <a:t>1.90</a:t>
                      </a:r>
                      <a:endParaRPr lang="en-US" dirty="0"/>
                    </a:p>
                  </a:txBody>
                  <a:tcPr/>
                </a:tc>
                <a:tc>
                  <a:txBody>
                    <a:bodyPr/>
                    <a:lstStyle/>
                    <a:p>
                      <a:pPr algn="ctr"/>
                      <a:r>
                        <a:rPr lang="en-US" dirty="0" smtClean="0"/>
                        <a:t>1.35</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AB6DD279-F0BC-4C28-8664-93609B013A04}" type="slidenum">
              <a:rPr lang="en-US" smtClean="0"/>
              <a:pPr>
                <a:defRPr/>
              </a:pPr>
              <a:t>19</a:t>
            </a:fld>
            <a:endParaRPr lang="en-US"/>
          </a:p>
        </p:txBody>
      </p:sp>
      <p:sp>
        <p:nvSpPr>
          <p:cNvPr id="34845" name="TextBox 5"/>
          <p:cNvSpPr txBox="1">
            <a:spLocks noChangeArrowheads="1"/>
          </p:cNvSpPr>
          <p:nvPr/>
        </p:nvSpPr>
        <p:spPr bwMode="auto">
          <a:xfrm>
            <a:off x="77788" y="3822700"/>
            <a:ext cx="9066212" cy="3046413"/>
          </a:xfrm>
          <a:prstGeom prst="rect">
            <a:avLst/>
          </a:prstGeom>
          <a:noFill/>
          <a:ln w="9525">
            <a:noFill/>
            <a:miter lim="800000"/>
            <a:headEnd/>
            <a:tailEnd/>
          </a:ln>
        </p:spPr>
        <p:txBody>
          <a:bodyPr>
            <a:spAutoFit/>
          </a:bodyPr>
          <a:lstStyle/>
          <a:p>
            <a:r>
              <a:rPr lang="en-US"/>
              <a:t>Global03: In general, how would you rate your physical health?</a:t>
            </a:r>
          </a:p>
          <a:p>
            <a:endParaRPr lang="en-US"/>
          </a:p>
          <a:p>
            <a:r>
              <a:rPr lang="en-US"/>
              <a:t>* Item discrimination parameters when also including “In general, would you say your health is:” item.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350" y="274638"/>
            <a:ext cx="9258300" cy="1143000"/>
          </a:xfrm>
        </p:spPr>
        <p:txBody>
          <a:bodyPr/>
          <a:lstStyle/>
          <a:p>
            <a:r>
              <a:rPr lang="en-US" sz="3600" smtClean="0">
                <a:latin typeface="Comic Sans MS" pitchFamily="66" charset="0"/>
              </a:rPr>
              <a:t>Patient-Reported Outcomes Measurement  Information System (PROMIS®) </a:t>
            </a:r>
          </a:p>
        </p:txBody>
      </p:sp>
      <p:sp>
        <p:nvSpPr>
          <p:cNvPr id="17410" name="Content Placeholder 2"/>
          <p:cNvSpPr>
            <a:spLocks noGrp="1"/>
          </p:cNvSpPr>
          <p:nvPr>
            <p:ph idx="1"/>
          </p:nvPr>
        </p:nvSpPr>
        <p:spPr>
          <a:xfrm>
            <a:off x="152400" y="1828800"/>
            <a:ext cx="8629650" cy="4525963"/>
          </a:xfrm>
        </p:spPr>
        <p:txBody>
          <a:bodyPr/>
          <a:lstStyle/>
          <a:p>
            <a:pPr eaLnBrk="1" hangingPunct="1"/>
            <a:r>
              <a:rPr lang="en-US" altLang="en-US" smtClean="0">
                <a:latin typeface="Comic Sans MS" pitchFamily="66" charset="0"/>
              </a:rPr>
              <a:t>Reduce response burden.</a:t>
            </a:r>
          </a:p>
          <a:p>
            <a:pPr eaLnBrk="1" hangingPunct="1"/>
            <a:r>
              <a:rPr lang="en-US" altLang="en-US" smtClean="0">
                <a:latin typeface="Comic Sans MS" pitchFamily="66" charset="0"/>
              </a:rPr>
              <a:t>Improve measurement precision.</a:t>
            </a:r>
          </a:p>
          <a:p>
            <a:pPr eaLnBrk="1" hangingPunct="1"/>
            <a:r>
              <a:rPr lang="en-US" altLang="en-US" smtClean="0">
                <a:latin typeface="Comic Sans MS" pitchFamily="66" charset="0"/>
              </a:rPr>
              <a:t>Compare or combine results from multiple studies.</a:t>
            </a:r>
          </a:p>
          <a:p>
            <a:pPr eaLnBrk="1" hangingPunct="1"/>
            <a:r>
              <a:rPr lang="en-US" altLang="en-US" smtClean="0">
                <a:latin typeface="Comic Sans MS" pitchFamily="66" charset="0"/>
              </a:rPr>
              <a:t>Use computer-based administration, scoring, and reporting.</a:t>
            </a:r>
          </a:p>
          <a:p>
            <a:endParaRPr lang="en-US" smtClean="0"/>
          </a:p>
        </p:txBody>
      </p:sp>
      <p:sp>
        <p:nvSpPr>
          <p:cNvPr id="4" name="Slide Number Placeholder 3"/>
          <p:cNvSpPr>
            <a:spLocks noGrp="1"/>
          </p:cNvSpPr>
          <p:nvPr>
            <p:ph type="sldNum" sz="quarter" idx="12"/>
          </p:nvPr>
        </p:nvSpPr>
        <p:spPr/>
        <p:txBody>
          <a:bodyPr/>
          <a:lstStyle/>
          <a:p>
            <a:pPr>
              <a:defRPr/>
            </a:pPr>
            <a:fld id="{FCEC5E5F-136E-463D-86CD-652D93D84374}"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27F5BBA-9FCF-4ED7-ACA6-0DF3586F2E34}" type="slidenum">
              <a:rPr lang="en-US"/>
              <a:pPr>
                <a:defRPr/>
              </a:pPr>
              <a:t>20</a:t>
            </a:fld>
            <a:endParaRPr lang="en-US"/>
          </a:p>
        </p:txBody>
      </p:sp>
      <p:sp>
        <p:nvSpPr>
          <p:cNvPr id="35842" name="Rectangle 2"/>
          <p:cNvSpPr>
            <a:spLocks noGrp="1" noChangeArrowheads="1"/>
          </p:cNvSpPr>
          <p:nvPr>
            <p:ph type="title" idx="4294967295"/>
          </p:nvPr>
        </p:nvSpPr>
        <p:spPr>
          <a:xfrm>
            <a:off x="0" y="274638"/>
            <a:ext cx="9220200" cy="1143000"/>
          </a:xfrm>
        </p:spPr>
        <p:txBody>
          <a:bodyPr/>
          <a:lstStyle/>
          <a:p>
            <a:pPr eaLnBrk="1" hangingPunct="1"/>
            <a:r>
              <a:rPr lang="en-US" altLang="en-US" b="1" smtClean="0">
                <a:latin typeface="Comic Sans MS" pitchFamily="66" charset="0"/>
              </a:rPr>
              <a:t>In general, how would you </a:t>
            </a:r>
            <a:br>
              <a:rPr lang="en-US" altLang="en-US" b="1" smtClean="0">
                <a:latin typeface="Comic Sans MS" pitchFamily="66" charset="0"/>
              </a:rPr>
            </a:br>
            <a:r>
              <a:rPr lang="en-US" altLang="en-US" b="1" smtClean="0">
                <a:latin typeface="Comic Sans MS" pitchFamily="66" charset="0"/>
              </a:rPr>
              <a:t>rate your health?</a:t>
            </a:r>
          </a:p>
        </p:txBody>
      </p:sp>
      <p:sp>
        <p:nvSpPr>
          <p:cNvPr id="35843" name="Rectangle 3"/>
          <p:cNvSpPr>
            <a:spLocks noGrp="1" noChangeArrowheads="1"/>
          </p:cNvSpPr>
          <p:nvPr>
            <p:ph type="body" idx="4294967295"/>
          </p:nvPr>
        </p:nvSpPr>
        <p:spPr>
          <a:xfrm>
            <a:off x="0" y="1589088"/>
            <a:ext cx="9220200" cy="4354512"/>
          </a:xfrm>
        </p:spPr>
        <p:txBody>
          <a:bodyPr/>
          <a:lstStyle/>
          <a:p>
            <a:pPr eaLnBrk="1" hangingPunct="1">
              <a:buFontTx/>
              <a:buNone/>
            </a:pPr>
            <a:r>
              <a:rPr lang="en-US" altLang="en-US" smtClean="0"/>
              <a:t>	</a:t>
            </a:r>
          </a:p>
          <a:p>
            <a:pPr eaLnBrk="1" hangingPunct="1">
              <a:buFontTx/>
              <a:buNone/>
            </a:pPr>
            <a:r>
              <a:rPr lang="en-US" altLang="en-US" smtClean="0"/>
              <a:t>		</a:t>
            </a:r>
            <a:r>
              <a:rPr lang="en-US" altLang="en-US" smtClean="0">
                <a:latin typeface="Comic Sans MS" pitchFamily="66" charset="0"/>
              </a:rPr>
              <a:t>Excellent</a:t>
            </a:r>
          </a:p>
          <a:p>
            <a:pPr eaLnBrk="1" hangingPunct="1">
              <a:buFontTx/>
              <a:buNone/>
            </a:pPr>
            <a:r>
              <a:rPr lang="en-US" altLang="en-US" smtClean="0">
                <a:latin typeface="Comic Sans MS" pitchFamily="66" charset="0"/>
              </a:rPr>
              <a:t>		Very Good</a:t>
            </a:r>
          </a:p>
          <a:p>
            <a:pPr eaLnBrk="1" hangingPunct="1">
              <a:buFontTx/>
              <a:buNone/>
            </a:pPr>
            <a:r>
              <a:rPr lang="en-US" altLang="en-US" smtClean="0">
                <a:latin typeface="Comic Sans MS" pitchFamily="66" charset="0"/>
              </a:rPr>
              <a:t>		Good </a:t>
            </a:r>
          </a:p>
          <a:p>
            <a:pPr eaLnBrk="1" hangingPunct="1">
              <a:buFontTx/>
              <a:buNone/>
            </a:pPr>
            <a:r>
              <a:rPr lang="en-US" altLang="en-US" smtClean="0">
                <a:latin typeface="Comic Sans MS" pitchFamily="66" charset="0"/>
              </a:rPr>
              <a:t>		Fair</a:t>
            </a:r>
          </a:p>
          <a:p>
            <a:pPr eaLnBrk="1" hangingPunct="1">
              <a:buFontTx/>
              <a:buNone/>
            </a:pPr>
            <a:r>
              <a:rPr lang="en-US" altLang="en-US" smtClean="0">
                <a:latin typeface="Comic Sans MS" pitchFamily="66" charset="0"/>
              </a:rPr>
              <a:t>		Poor</a:t>
            </a:r>
          </a:p>
          <a:p>
            <a:pPr eaLnBrk="1" hangingPunct="1"/>
            <a:endParaRPr lang="en-US" altLang="en-US" smtClean="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3F86A2-0A85-4669-924A-DCF8FDFF9D56}" type="slidenum">
              <a:rPr lang="en-US" smtClean="0"/>
              <a:pPr>
                <a:defRPr/>
              </a:pPr>
              <a:t>21</a:t>
            </a:fld>
            <a:endParaRPr lang="en-US"/>
          </a:p>
        </p:txBody>
      </p:sp>
      <p:pic>
        <p:nvPicPr>
          <p:cNvPr id="37890" name="Picture 2"/>
          <p:cNvPicPr>
            <a:picLocks noChangeAspect="1"/>
          </p:cNvPicPr>
          <p:nvPr/>
        </p:nvPicPr>
        <p:blipFill>
          <a:blip r:embed="rId2"/>
          <a:srcRect/>
          <a:stretch>
            <a:fillRect/>
          </a:stretch>
        </p:blipFill>
        <p:spPr bwMode="auto">
          <a:xfrm>
            <a:off x="76200" y="0"/>
            <a:ext cx="91440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E966C985-461B-42F3-B937-AF2F05C3E72A}" type="slidenum">
              <a:rPr lang="en-US"/>
              <a:pPr>
                <a:defRPr/>
              </a:pPr>
              <a:t>22</a:t>
            </a:fld>
            <a:endParaRPr lang="en-US"/>
          </a:p>
        </p:txBody>
      </p:sp>
      <p:sp>
        <p:nvSpPr>
          <p:cNvPr id="38914" name="Rectangle 2"/>
          <p:cNvSpPr>
            <a:spLocks noGrp="1" noChangeArrowheads="1"/>
          </p:cNvSpPr>
          <p:nvPr>
            <p:ph type="title" idx="4294967295"/>
          </p:nvPr>
        </p:nvSpPr>
        <p:spPr>
          <a:xfrm>
            <a:off x="0" y="274638"/>
            <a:ext cx="9220200" cy="1143000"/>
          </a:xfrm>
        </p:spPr>
        <p:txBody>
          <a:bodyPr/>
          <a:lstStyle/>
          <a:p>
            <a:pPr eaLnBrk="1" hangingPunct="1"/>
            <a:r>
              <a:rPr lang="en-US" altLang="en-US" b="1" smtClean="0">
                <a:latin typeface="Comic Sans MS" pitchFamily="66" charset="0"/>
              </a:rPr>
              <a:t>In general, how would you </a:t>
            </a:r>
            <a:br>
              <a:rPr lang="en-US" altLang="en-US" b="1" smtClean="0">
                <a:latin typeface="Comic Sans MS" pitchFamily="66" charset="0"/>
              </a:rPr>
            </a:br>
            <a:r>
              <a:rPr lang="en-US" altLang="en-US" b="1" smtClean="0">
                <a:latin typeface="Comic Sans MS" pitchFamily="66" charset="0"/>
              </a:rPr>
              <a:t>rate your health?</a:t>
            </a:r>
          </a:p>
        </p:txBody>
      </p:sp>
      <p:sp>
        <p:nvSpPr>
          <p:cNvPr id="38915" name="Rectangle 3"/>
          <p:cNvSpPr>
            <a:spLocks noGrp="1" noChangeArrowheads="1"/>
          </p:cNvSpPr>
          <p:nvPr>
            <p:ph type="body" idx="4294967295"/>
          </p:nvPr>
        </p:nvSpPr>
        <p:spPr>
          <a:xfrm>
            <a:off x="0" y="1589088"/>
            <a:ext cx="9220200" cy="4354512"/>
          </a:xfrm>
        </p:spPr>
        <p:txBody>
          <a:bodyPr/>
          <a:lstStyle/>
          <a:p>
            <a:pPr eaLnBrk="1" hangingPunct="1">
              <a:buFontTx/>
              <a:buNone/>
            </a:pPr>
            <a:r>
              <a:rPr lang="en-US" altLang="en-US" smtClean="0"/>
              <a:t>	</a:t>
            </a:r>
          </a:p>
          <a:p>
            <a:pPr eaLnBrk="1" hangingPunct="1">
              <a:buFontTx/>
              <a:buNone/>
            </a:pPr>
            <a:r>
              <a:rPr lang="en-US" altLang="en-US" smtClean="0"/>
              <a:t>		</a:t>
            </a:r>
            <a:r>
              <a:rPr lang="en-US" altLang="en-US" u="sng" smtClean="0">
                <a:latin typeface="Comic Sans MS" pitchFamily="66" charset="0"/>
              </a:rPr>
              <a:t>62</a:t>
            </a:r>
            <a:r>
              <a:rPr lang="en-US" altLang="en-US" smtClean="0">
                <a:latin typeface="Comic Sans MS" pitchFamily="66" charset="0"/>
              </a:rPr>
              <a:t> = Excellent    </a:t>
            </a:r>
          </a:p>
          <a:p>
            <a:pPr eaLnBrk="1" hangingPunct="1">
              <a:buFontTx/>
              <a:buNone/>
            </a:pPr>
            <a:r>
              <a:rPr lang="en-US" altLang="en-US" smtClean="0">
                <a:latin typeface="Comic Sans MS" pitchFamily="66" charset="0"/>
              </a:rPr>
              <a:t>		</a:t>
            </a:r>
            <a:r>
              <a:rPr lang="en-US" altLang="en-US" u="sng" smtClean="0">
                <a:latin typeface="Comic Sans MS" pitchFamily="66" charset="0"/>
              </a:rPr>
              <a:t>54</a:t>
            </a:r>
            <a:r>
              <a:rPr lang="en-US" altLang="en-US" smtClean="0">
                <a:latin typeface="Comic Sans MS" pitchFamily="66" charset="0"/>
              </a:rPr>
              <a:t> = Very Good </a:t>
            </a:r>
          </a:p>
          <a:p>
            <a:pPr eaLnBrk="1" hangingPunct="1">
              <a:buFontTx/>
              <a:buNone/>
            </a:pPr>
            <a:r>
              <a:rPr lang="en-US" altLang="en-US" smtClean="0">
                <a:latin typeface="Comic Sans MS" pitchFamily="66" charset="0"/>
              </a:rPr>
              <a:t>		</a:t>
            </a:r>
            <a:r>
              <a:rPr lang="en-US" altLang="en-US" u="sng" smtClean="0">
                <a:latin typeface="Comic Sans MS" pitchFamily="66" charset="0"/>
              </a:rPr>
              <a:t>47</a:t>
            </a:r>
            <a:r>
              <a:rPr lang="en-US" altLang="en-US" smtClean="0">
                <a:latin typeface="Comic Sans MS" pitchFamily="66" charset="0"/>
              </a:rPr>
              <a:t> = Good         </a:t>
            </a:r>
          </a:p>
          <a:p>
            <a:pPr eaLnBrk="1" hangingPunct="1">
              <a:buFontTx/>
              <a:buNone/>
            </a:pPr>
            <a:r>
              <a:rPr lang="en-US" altLang="en-US" smtClean="0">
                <a:latin typeface="Comic Sans MS" pitchFamily="66" charset="0"/>
              </a:rPr>
              <a:t>		</a:t>
            </a:r>
            <a:r>
              <a:rPr lang="en-US" altLang="en-US" u="sng" smtClean="0">
                <a:latin typeface="Comic Sans MS" pitchFamily="66" charset="0"/>
              </a:rPr>
              <a:t>38</a:t>
            </a:r>
            <a:r>
              <a:rPr lang="en-US" altLang="en-US" smtClean="0">
                <a:latin typeface="Comic Sans MS" pitchFamily="66" charset="0"/>
              </a:rPr>
              <a:t> = Fair            </a:t>
            </a:r>
          </a:p>
          <a:p>
            <a:pPr eaLnBrk="1" hangingPunct="1">
              <a:buFontTx/>
              <a:buNone/>
            </a:pPr>
            <a:r>
              <a:rPr lang="en-US" altLang="en-US" smtClean="0">
                <a:latin typeface="Comic Sans MS" pitchFamily="66" charset="0"/>
              </a:rPr>
              <a:t>		</a:t>
            </a:r>
            <a:r>
              <a:rPr lang="en-US" altLang="en-US" u="sng" smtClean="0">
                <a:latin typeface="Comic Sans MS" pitchFamily="66" charset="0"/>
              </a:rPr>
              <a:t>29</a:t>
            </a:r>
            <a:r>
              <a:rPr lang="en-US" altLang="en-US" smtClean="0">
                <a:latin typeface="Comic Sans MS" pitchFamily="66" charset="0"/>
              </a:rPr>
              <a:t> = Poor           </a:t>
            </a:r>
          </a:p>
          <a:p>
            <a:pPr eaLnBrk="1" hangingPunct="1"/>
            <a:endParaRPr lang="en-US" altLang="en-US" smtClean="0"/>
          </a:p>
        </p:txBody>
      </p:sp>
      <p:sp>
        <p:nvSpPr>
          <p:cNvPr id="38916" name="TextBox 1"/>
          <p:cNvSpPr txBox="1">
            <a:spLocks noChangeArrowheads="1"/>
          </p:cNvSpPr>
          <p:nvPr/>
        </p:nvSpPr>
        <p:spPr bwMode="auto">
          <a:xfrm>
            <a:off x="15875" y="6027738"/>
            <a:ext cx="9128125" cy="461962"/>
          </a:xfrm>
          <a:prstGeom prst="rect">
            <a:avLst/>
          </a:prstGeom>
          <a:noFill/>
          <a:ln w="9525">
            <a:noFill/>
            <a:miter lim="800000"/>
            <a:headEnd/>
            <a:tailEnd/>
          </a:ln>
        </p:spPr>
        <p:txBody>
          <a:bodyPr>
            <a:spAutoFit/>
          </a:bodyPr>
          <a:lstStyle/>
          <a:p>
            <a:r>
              <a:rPr lang="en-US" sz="2400">
                <a:latin typeface="Comic Sans MS" pitchFamily="66" charset="0"/>
              </a:rPr>
              <a:t>Reliability = 0.52 (compared to 0.81 for 4-item scale).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76200" y="0"/>
            <a:ext cx="9067800" cy="914400"/>
          </a:xfrm>
        </p:spPr>
        <p:txBody>
          <a:bodyPr/>
          <a:lstStyle/>
          <a:p>
            <a:r>
              <a:rPr lang="en-US" sz="4600" smtClean="0">
                <a:latin typeface="Comic Sans MS" pitchFamily="66" charset="0"/>
              </a:rPr>
              <a:t>Suggested Readings</a:t>
            </a:r>
          </a:p>
        </p:txBody>
      </p:sp>
      <p:sp>
        <p:nvSpPr>
          <p:cNvPr id="40962" name="Content Placeholder 2"/>
          <p:cNvSpPr>
            <a:spLocks noGrp="1"/>
          </p:cNvSpPr>
          <p:nvPr>
            <p:ph idx="1"/>
          </p:nvPr>
        </p:nvSpPr>
        <p:spPr>
          <a:xfrm>
            <a:off x="0" y="938213"/>
            <a:ext cx="9144000" cy="4854575"/>
          </a:xfrm>
        </p:spPr>
        <p:txBody>
          <a:bodyPr/>
          <a:lstStyle/>
          <a:p>
            <a:pPr marL="0" indent="0">
              <a:buFontTx/>
              <a:buNone/>
            </a:pPr>
            <a:r>
              <a:rPr lang="fr-FR" altLang="en-US" sz="2800" smtClean="0">
                <a:cs typeface="Times New Roman" pitchFamily="18" charset="0"/>
              </a:rPr>
              <a:t>	</a:t>
            </a:r>
            <a:endParaRPr lang="fr-FR" altLang="en-US" sz="1800" smtClean="0">
              <a:latin typeface="Comic Sans MS" pitchFamily="66" charset="0"/>
              <a:cs typeface="Times New Roman" pitchFamily="18" charset="0"/>
            </a:endParaRPr>
          </a:p>
          <a:p>
            <a:pPr marL="0" indent="0">
              <a:buFontTx/>
              <a:buNone/>
            </a:pPr>
            <a:r>
              <a:rPr lang="en-US" altLang="en-US" sz="2800" smtClean="0">
                <a:latin typeface="Comic Sans MS" pitchFamily="66" charset="0"/>
                <a:cs typeface="Times New Roman" pitchFamily="18" charset="0"/>
              </a:rPr>
              <a:t>	</a:t>
            </a:r>
            <a:r>
              <a:rPr lang="en-US" altLang="en-US" sz="2600" smtClean="0">
                <a:latin typeface="Comic Sans MS" pitchFamily="66" charset="0"/>
                <a:cs typeface="Times New Roman" pitchFamily="18" charset="0"/>
              </a:rPr>
              <a:t>Hays, R. D., Bjorner, J., Revicki, D. A., Spritzer, K., &amp; Cella, D.  (2009). Development of physical and mental health summary scores from the Patient-Reported Outcomes Measurement Information System (PROMIS) global items.  </a:t>
            </a:r>
            <a:r>
              <a:rPr lang="en-US" altLang="en-US" sz="2600" u="sng" smtClean="0">
                <a:latin typeface="Comic Sans MS" pitchFamily="66" charset="0"/>
                <a:cs typeface="Times New Roman" pitchFamily="18" charset="0"/>
              </a:rPr>
              <a:t>Quality of Life Research</a:t>
            </a:r>
            <a:r>
              <a:rPr lang="en-US" altLang="en-US" sz="2600" smtClean="0">
                <a:latin typeface="Comic Sans MS" pitchFamily="66" charset="0"/>
                <a:cs typeface="Times New Roman" pitchFamily="18" charset="0"/>
              </a:rPr>
              <a:t>, 18, 873-80. </a:t>
            </a:r>
          </a:p>
          <a:p>
            <a:pPr marL="0" indent="0">
              <a:buFontTx/>
              <a:buNone/>
            </a:pPr>
            <a:r>
              <a:rPr lang="fr-FR" altLang="en-US" sz="2600" smtClean="0">
                <a:latin typeface="Comic Sans MS" pitchFamily="66" charset="0"/>
                <a:cs typeface="Times New Roman" pitchFamily="18" charset="0"/>
              </a:rPr>
              <a:t>	Hays, R. D., Morales, L. S., &amp; Reise, S. P.  </a:t>
            </a:r>
            <a:r>
              <a:rPr lang="en-US" altLang="en-US" sz="2600" smtClean="0">
                <a:latin typeface="Comic Sans MS" pitchFamily="66" charset="0"/>
                <a:cs typeface="Times New Roman" pitchFamily="18" charset="0"/>
              </a:rPr>
              <a:t>(2000). Item Response Theory and Health Outcomes Measurement in the 21</a:t>
            </a:r>
            <a:r>
              <a:rPr lang="en-US" altLang="en-US" sz="2600" baseline="30000" smtClean="0">
                <a:latin typeface="Comic Sans MS" pitchFamily="66" charset="0"/>
                <a:cs typeface="Times New Roman" pitchFamily="18" charset="0"/>
              </a:rPr>
              <a:t>st</a:t>
            </a:r>
            <a:r>
              <a:rPr lang="en-US" altLang="en-US" sz="2600" smtClean="0">
                <a:latin typeface="Comic Sans MS" pitchFamily="66" charset="0"/>
                <a:cs typeface="Times New Roman" pitchFamily="18" charset="0"/>
              </a:rPr>
              <a:t> Century.  </a:t>
            </a:r>
            <a:r>
              <a:rPr lang="en-US" altLang="en-US" sz="2600" u="sng" smtClean="0">
                <a:latin typeface="Comic Sans MS" pitchFamily="66" charset="0"/>
                <a:cs typeface="Times New Roman" pitchFamily="18" charset="0"/>
              </a:rPr>
              <a:t>Medical Care</a:t>
            </a:r>
            <a:r>
              <a:rPr lang="en-US" altLang="en-US" sz="2600" smtClean="0">
                <a:latin typeface="Comic Sans MS" pitchFamily="66" charset="0"/>
                <a:cs typeface="Times New Roman" pitchFamily="18" charset="0"/>
              </a:rPr>
              <a:t>, 38 (Suppl.), II-28-II-42.</a:t>
            </a:r>
            <a:r>
              <a:rPr lang="en-US" altLang="en-US" sz="2600" smtClean="0">
                <a:latin typeface="Comic Sans MS" pitchFamily="66" charset="0"/>
              </a:rPr>
              <a:t> </a:t>
            </a:r>
          </a:p>
          <a:p>
            <a:pPr marL="0" indent="0">
              <a:buFontTx/>
              <a:buNone/>
            </a:pPr>
            <a:r>
              <a:rPr lang="en-US" sz="2600" smtClean="0">
                <a:latin typeface="Comic Sans MS" pitchFamily="66" charset="0"/>
              </a:rPr>
              <a:t>	Hays, R. D., Spritzer, K. L., Thompson, W. W., &amp; Cella, D.  (2015 epub).  U.S. general population estimate for “excellent” to “poor” self-rated health item. </a:t>
            </a:r>
            <a:r>
              <a:rPr lang="en-US" sz="2600" u="sng" smtClean="0">
                <a:latin typeface="Comic Sans MS" pitchFamily="66" charset="0"/>
              </a:rPr>
              <a:t>Journal of General Internal Medicine</a:t>
            </a:r>
            <a:r>
              <a:rPr lang="en-US" sz="2600" smtClean="0">
                <a:latin typeface="Comic Sans MS" pitchFamily="66" charset="0"/>
              </a:rPr>
              <a:t>.</a:t>
            </a:r>
          </a:p>
          <a:p>
            <a:pPr marL="0" indent="0">
              <a:buFontTx/>
              <a:buNone/>
            </a:pPr>
            <a:endParaRPr lang="en-US" altLang="en-US" sz="2600" smtClean="0">
              <a:latin typeface="Comic Sans MS" pitchFamily="66" charset="0"/>
            </a:endParaRPr>
          </a:p>
          <a:p>
            <a:pPr marL="0" indent="0">
              <a:buFontTx/>
              <a:buNone/>
            </a:pPr>
            <a:r>
              <a:rPr lang="fr-FR" altLang="en-US" sz="2600" smtClean="0">
                <a:latin typeface="Comic Sans MS" pitchFamily="66" charset="0"/>
                <a:cs typeface="Times New Roman" pitchFamily="18" charset="0"/>
              </a:rPr>
              <a:t>	</a:t>
            </a:r>
            <a:endParaRPr lang="en-US" sz="3000" smtClean="0">
              <a:latin typeface="Comic Sans MS" pitchFamily="66" charset="0"/>
            </a:endParaRPr>
          </a:p>
          <a:p>
            <a:pPr marL="0" indent="0">
              <a:buFontTx/>
              <a:buNone/>
            </a:pPr>
            <a:endParaRPr lang="en-US" sz="3000" smtClean="0">
              <a:latin typeface="Comic Sans MS" pitchFamily="66" charset="0"/>
            </a:endParaRPr>
          </a:p>
          <a:p>
            <a:pPr marL="0" indent="0">
              <a:buFontTx/>
              <a:buNone/>
            </a:pPr>
            <a:endParaRPr lang="en-US" sz="3000" smtClean="0">
              <a:latin typeface="Comic Sans MS" pitchFamily="66" charset="0"/>
            </a:endParaRPr>
          </a:p>
          <a:p>
            <a:pPr marL="0" indent="0">
              <a:buFontTx/>
              <a:buNone/>
            </a:pPr>
            <a:endParaRPr lang="en-US" sz="3000" smtClean="0">
              <a:latin typeface="Comic Sans MS" pitchFamily="66" charset="0"/>
            </a:endParaRPr>
          </a:p>
          <a:p>
            <a:pPr marL="0" indent="0">
              <a:buFontTx/>
              <a:buNone/>
            </a:pPr>
            <a:r>
              <a:rPr lang="en-US" sz="3000" smtClean="0">
                <a:latin typeface="Comic Sans MS" pitchFamily="66" charset="0"/>
              </a:rPr>
              <a:t>	</a:t>
            </a:r>
            <a:endParaRPr lang="en-US" smtClean="0"/>
          </a:p>
        </p:txBody>
      </p:sp>
      <p:sp>
        <p:nvSpPr>
          <p:cNvPr id="4" name="Slide Number Placeholder 3"/>
          <p:cNvSpPr>
            <a:spLocks noGrp="1"/>
          </p:cNvSpPr>
          <p:nvPr>
            <p:ph type="sldNum" sz="quarter" idx="12"/>
          </p:nvPr>
        </p:nvSpPr>
        <p:spPr/>
        <p:txBody>
          <a:bodyPr/>
          <a:lstStyle/>
          <a:p>
            <a:pPr>
              <a:defRPr/>
            </a:pPr>
            <a:fld id="{D50BA3DE-1404-466F-B2FD-134A80DB297A}"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6C649FCD-DAAB-445A-ADD8-05A4C83A5BF0}" type="slidenum">
              <a:rPr lang="en-US"/>
              <a:pPr>
                <a:defRPr/>
              </a:pPr>
              <a:t>24</a:t>
            </a:fld>
            <a:endParaRPr lang="en-US"/>
          </a:p>
        </p:txBody>
      </p:sp>
      <p:sp>
        <p:nvSpPr>
          <p:cNvPr id="41986" name="Rectangle 2"/>
          <p:cNvSpPr>
            <a:spLocks noGrp="1" noChangeArrowheads="1"/>
          </p:cNvSpPr>
          <p:nvPr>
            <p:ph type="title" idx="4294967295"/>
          </p:nvPr>
        </p:nvSpPr>
        <p:spPr>
          <a:xfrm>
            <a:off x="-38100" y="152400"/>
            <a:ext cx="9258300" cy="1143000"/>
          </a:xfrm>
        </p:spPr>
        <p:txBody>
          <a:bodyPr/>
          <a:lstStyle/>
          <a:p>
            <a:r>
              <a:rPr lang="en-US" altLang="en-US" sz="4000" b="1" smtClean="0"/>
              <a:t> </a:t>
            </a:r>
            <a:r>
              <a:rPr lang="en-US" altLang="en-US" sz="4800" b="1" smtClean="0">
                <a:latin typeface="Comic Sans MS" pitchFamily="66" charset="0"/>
              </a:rPr>
              <a:t>Thank you.</a:t>
            </a:r>
            <a:r>
              <a:rPr lang="en-US" altLang="en-US" sz="6000" b="1" smtClean="0">
                <a:latin typeface="Comic Sans MS" pitchFamily="66" charset="0"/>
              </a:rPr>
              <a:t> </a:t>
            </a:r>
            <a:endParaRPr lang="en-US" altLang="en-US" sz="4000" b="1" smtClean="0">
              <a:latin typeface="Comic Sans MS" pitchFamily="66" charset="0"/>
            </a:endParaRPr>
          </a:p>
        </p:txBody>
      </p:sp>
      <p:sp>
        <p:nvSpPr>
          <p:cNvPr id="41987" name="TextBox 1"/>
          <p:cNvSpPr txBox="1">
            <a:spLocks noChangeArrowheads="1"/>
          </p:cNvSpPr>
          <p:nvPr/>
        </p:nvSpPr>
        <p:spPr bwMode="auto">
          <a:xfrm>
            <a:off x="166688" y="1828800"/>
            <a:ext cx="8991600" cy="5294313"/>
          </a:xfrm>
          <a:prstGeom prst="rect">
            <a:avLst/>
          </a:prstGeom>
          <a:noFill/>
          <a:ln w="9525">
            <a:noFill/>
            <a:miter lim="800000"/>
            <a:headEnd/>
            <a:tailEnd/>
          </a:ln>
        </p:spPr>
        <p:txBody>
          <a:bodyPr>
            <a:spAutoFit/>
          </a:bodyPr>
          <a:lstStyle/>
          <a:p>
            <a:endParaRPr lang="en-US" altLang="en-US">
              <a:latin typeface="Comic Sans MS" pitchFamily="66" charset="0"/>
              <a:hlinkClick r:id="rId3"/>
            </a:endParaRPr>
          </a:p>
          <a:p>
            <a:endParaRPr lang="en-US" altLang="en-US">
              <a:latin typeface="Comic Sans MS" pitchFamily="66" charset="0"/>
              <a:hlinkClick r:id="rId3"/>
            </a:endParaRPr>
          </a:p>
          <a:p>
            <a:endParaRPr lang="en-US" altLang="en-US">
              <a:latin typeface="Comic Sans MS" pitchFamily="66" charset="0"/>
              <a:hlinkClick r:id="rId3"/>
            </a:endParaRPr>
          </a:p>
          <a:p>
            <a:endParaRPr lang="en-US" altLang="en-US">
              <a:latin typeface="Comic Sans MS" pitchFamily="66" charset="0"/>
              <a:hlinkClick r:id="rId3"/>
            </a:endParaRPr>
          </a:p>
          <a:p>
            <a:r>
              <a:rPr lang="en-US" altLang="en-US">
                <a:latin typeface="Comic Sans MS" pitchFamily="66" charset="0"/>
                <a:hlinkClick r:id="rId3"/>
              </a:rPr>
              <a:t>drhays@g.ucla.edu</a:t>
            </a:r>
            <a:r>
              <a:rPr lang="en-US" altLang="en-US">
                <a:latin typeface="Comic Sans MS" pitchFamily="66" charset="0"/>
              </a:rPr>
              <a:t> </a:t>
            </a:r>
          </a:p>
          <a:p>
            <a:r>
              <a:rPr lang="en-US" altLang="en-US" i="1">
                <a:latin typeface="Comic Sans MS" pitchFamily="66" charset="0"/>
              </a:rPr>
              <a:t>@RonDHays (twitter)</a:t>
            </a:r>
            <a:endParaRPr lang="en-US" altLang="en-US" b="0" i="1">
              <a:latin typeface="Comic Sans MS" pitchFamily="66" charset="0"/>
            </a:endParaRPr>
          </a:p>
          <a:p>
            <a:endParaRPr lang="en-US" altLang="en-US">
              <a:latin typeface="Comic Sans MS" pitchFamily="66" charset="0"/>
            </a:endParaRPr>
          </a:p>
          <a:p>
            <a:r>
              <a:rPr lang="en-US" altLang="en-US">
                <a:latin typeface="Comic Sans MS" pitchFamily="66" charset="0"/>
              </a:rPr>
              <a:t>Powerpoint file at: </a:t>
            </a:r>
            <a:r>
              <a:rPr lang="en-US" altLang="en-US" sz="3000">
                <a:latin typeface="Comic Sans MS" pitchFamily="66" charset="0"/>
                <a:hlinkClick r:id="rId4"/>
              </a:rPr>
              <a:t>http://gim.med.ucla.edu/FacultyPages/Hays/</a:t>
            </a:r>
            <a:endParaRPr lang="en-US" altLang="en-US" sz="3000">
              <a:latin typeface="Comic Sans MS" pitchFamily="66" charset="0"/>
            </a:endParaRPr>
          </a:p>
          <a:p>
            <a:endParaRPr lang="en-US" altLang="en-US">
              <a:cs typeface="Times New Roman" pitchFamily="18" charset="0"/>
            </a:endParaRPr>
          </a:p>
          <a:p>
            <a:endParaRPr lang="en-US" altLang="en-US" sz="2000"/>
          </a:p>
        </p:txBody>
      </p:sp>
      <p:pic>
        <p:nvPicPr>
          <p:cNvPr id="41988" name="Picture 1"/>
          <p:cNvPicPr>
            <a:picLocks noChangeAspect="1"/>
          </p:cNvPicPr>
          <p:nvPr/>
        </p:nvPicPr>
        <p:blipFill>
          <a:blip r:embed="rId5"/>
          <a:srcRect/>
          <a:stretch>
            <a:fillRect/>
          </a:stretch>
        </p:blipFill>
        <p:spPr bwMode="auto">
          <a:xfrm>
            <a:off x="4484688" y="1266825"/>
            <a:ext cx="462597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C3E9396-242E-4F70-8D46-FA77FF324FDC}" type="slidenum">
              <a:rPr lang="en-US" smtClean="0"/>
              <a:pPr>
                <a:defRPr/>
              </a:pPr>
              <a:t>3</a:t>
            </a:fld>
            <a:endParaRPr lang="en-US"/>
          </a:p>
        </p:txBody>
      </p:sp>
      <p:pic>
        <p:nvPicPr>
          <p:cNvPr id="18434" name="Picture 4"/>
          <p:cNvPicPr>
            <a:picLocks noChangeAspect="1"/>
          </p:cNvPicPr>
          <p:nvPr/>
        </p:nvPicPr>
        <p:blipFill>
          <a:blip r:embed="rId2"/>
          <a:srcRect/>
          <a:stretch>
            <a:fillRect/>
          </a:stretch>
        </p:blipFill>
        <p:spPr bwMode="auto">
          <a:xfrm>
            <a:off x="990600" y="609600"/>
            <a:ext cx="7467600" cy="563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0E55ACE-6617-4E03-9273-DB60A6A93B0B}" type="slidenum">
              <a:rPr lang="en-US" smtClean="0"/>
              <a:pPr>
                <a:defRPr/>
              </a:pPr>
              <a:t>4</a:t>
            </a:fld>
            <a:endParaRPr lang="en-US"/>
          </a:p>
        </p:txBody>
      </p:sp>
      <p:sp>
        <p:nvSpPr>
          <p:cNvPr id="19458" name="Content Placeholder 3"/>
          <p:cNvSpPr>
            <a:spLocks noGrp="1"/>
          </p:cNvSpPr>
          <p:nvPr>
            <p:ph idx="4294967295"/>
          </p:nvPr>
        </p:nvSpPr>
        <p:spPr>
          <a:xfrm>
            <a:off x="0" y="76200"/>
            <a:ext cx="9144000" cy="6049963"/>
          </a:xfrm>
        </p:spPr>
        <p:txBody>
          <a:bodyPr/>
          <a:lstStyle/>
          <a:p>
            <a:pPr marL="0" indent="0">
              <a:buFontTx/>
              <a:buNone/>
            </a:pPr>
            <a:endParaRPr lang="en-US" sz="2000" smtClean="0">
              <a:latin typeface="Comic Sans MS" pitchFamily="66" charset="0"/>
            </a:endParaRPr>
          </a:p>
          <a:p>
            <a:pPr marL="0" indent="0">
              <a:buFontTx/>
              <a:buNone/>
            </a:pPr>
            <a:r>
              <a:rPr lang="en-US" sz="2000" smtClean="0">
                <a:latin typeface="Comic Sans MS" pitchFamily="66" charset="0"/>
              </a:rPr>
              <a:t>The </a:t>
            </a:r>
            <a:r>
              <a:rPr lang="en-US" sz="2000" b="1" smtClean="0">
                <a:latin typeface="Comic Sans MS" pitchFamily="66" charset="0"/>
              </a:rPr>
              <a:t>PROMIS </a:t>
            </a:r>
            <a:r>
              <a:rPr lang="en-US" sz="2000" b="1" smtClean="0">
                <a:latin typeface="Comic Sans MS" pitchFamily="66" charset="0"/>
                <a:hlinkClick r:id="rId2"/>
              </a:rPr>
              <a:t>Global Health</a:t>
            </a:r>
            <a:r>
              <a:rPr lang="en-US" sz="2000" b="1" smtClean="0">
                <a:latin typeface="Comic Sans MS" pitchFamily="66" charset="0"/>
              </a:rPr>
              <a:t> item pool/scale</a:t>
            </a:r>
            <a:r>
              <a:rPr lang="en-US" sz="2000" smtClean="0">
                <a:latin typeface="Comic Sans MS" pitchFamily="66" charset="0"/>
              </a:rPr>
              <a:t> assesses health in general (i.e. overall health). The global health items include global ratings of the five primary PROMIS domains (physical function, fatigue, pain, emotional distress, social health) as well as perceptions of general health that cut across domains. Global items allow respondents to weigh together different aspects of health to arrive at a “bottom-line” indicator of their health. Similar global health items have been found predictive of future health care utilization and mortality. The PROMIS Global Health items include the most widely used single self-rated health item (“In general, would you say your health is . . .”). Previous research has shown that this item taps physical and mental health about equally but reflects physical health more than mental health among respondents at lower income levels. PROMIS Global Health items include specific ratings of physical health and mental health, as well as a rating of overall quality of life. The remaining items provide global ratings of physical function, fatigue, pain, emotional distress, and social health. The PROMIS Global Health items can be administered as individual items or combined to produce separate physical and mental health summary scores (see Hays, Bjorner, Revicki, Spritzer, &amp; Cella, 2009).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303213"/>
            <a:ext cx="9131300" cy="1143000"/>
          </a:xfrm>
        </p:spPr>
        <p:txBody>
          <a:bodyPr/>
          <a:lstStyle/>
          <a:p>
            <a:r>
              <a:rPr lang="en-US" sz="3200" smtClean="0">
                <a:latin typeface="Comic Sans MS" pitchFamily="66" charset="0"/>
              </a:rPr>
              <a:t>PROMIS Global Physical Health (alpha = 0.81)</a:t>
            </a:r>
          </a:p>
        </p:txBody>
      </p:sp>
      <p:sp>
        <p:nvSpPr>
          <p:cNvPr id="20482" name="Content Placeholder 2"/>
          <p:cNvSpPr>
            <a:spLocks noGrp="1"/>
          </p:cNvSpPr>
          <p:nvPr>
            <p:ph idx="1"/>
          </p:nvPr>
        </p:nvSpPr>
        <p:spPr>
          <a:xfrm>
            <a:off x="50800" y="1600200"/>
            <a:ext cx="9093200" cy="4525963"/>
          </a:xfrm>
        </p:spPr>
        <p:txBody>
          <a:bodyPr/>
          <a:lstStyle/>
          <a:p>
            <a:r>
              <a:rPr lang="en-US" smtClean="0">
                <a:latin typeface="Comic Sans MS" pitchFamily="66" charset="0"/>
              </a:rPr>
              <a:t>In general, how would you rate your physical health? </a:t>
            </a:r>
            <a:r>
              <a:rPr lang="en-US" sz="2000" smtClean="0">
                <a:latin typeface="Comic Sans MS" pitchFamily="66" charset="0"/>
              </a:rPr>
              <a:t>(Global03)</a:t>
            </a:r>
          </a:p>
          <a:p>
            <a:r>
              <a:rPr lang="en-US" smtClean="0">
                <a:latin typeface="Comic Sans MS" pitchFamily="66" charset="0"/>
              </a:rPr>
              <a:t>To what extent are you able to carry out your everyday physical activities such as walking, climbing stairs, carrying groceries, or moving a chair? </a:t>
            </a:r>
            <a:r>
              <a:rPr lang="en-US" sz="2000" smtClean="0">
                <a:latin typeface="Comic Sans MS" pitchFamily="66" charset="0"/>
              </a:rPr>
              <a:t>(Global06)</a:t>
            </a:r>
          </a:p>
          <a:p>
            <a:r>
              <a:rPr lang="en-US" smtClean="0">
                <a:latin typeface="Comic Sans MS" pitchFamily="66" charset="0"/>
              </a:rPr>
              <a:t>How would you rate your pain on average? </a:t>
            </a:r>
            <a:r>
              <a:rPr lang="en-US" sz="2000" smtClean="0">
                <a:latin typeface="Comic Sans MS" pitchFamily="66" charset="0"/>
              </a:rPr>
              <a:t>(Global07)</a:t>
            </a:r>
          </a:p>
          <a:p>
            <a:r>
              <a:rPr lang="en-US" smtClean="0">
                <a:latin typeface="Comic Sans MS" pitchFamily="66" charset="0"/>
              </a:rPr>
              <a:t>How would you rate your fatigue on average? </a:t>
            </a:r>
            <a:r>
              <a:rPr lang="en-US" sz="2000" smtClean="0">
                <a:latin typeface="Comic Sans MS" pitchFamily="66" charset="0"/>
              </a:rPr>
              <a:t>(Global08)</a:t>
            </a:r>
          </a:p>
        </p:txBody>
      </p:sp>
      <p:sp>
        <p:nvSpPr>
          <p:cNvPr id="4" name="Slide Number Placeholder 3"/>
          <p:cNvSpPr>
            <a:spLocks noGrp="1"/>
          </p:cNvSpPr>
          <p:nvPr>
            <p:ph type="sldNum" sz="quarter" idx="12"/>
          </p:nvPr>
        </p:nvSpPr>
        <p:spPr/>
        <p:txBody>
          <a:bodyPr/>
          <a:lstStyle/>
          <a:p>
            <a:pPr>
              <a:defRPr/>
            </a:pPr>
            <a:fld id="{60F42082-D442-4B7A-8605-BB6A5D45D502}"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12713" y="322263"/>
            <a:ext cx="9258301" cy="1143000"/>
          </a:xfrm>
        </p:spPr>
        <p:txBody>
          <a:bodyPr/>
          <a:lstStyle/>
          <a:p>
            <a:r>
              <a:rPr lang="en-US" smtClean="0">
                <a:latin typeface="Comic Sans MS" pitchFamily="66" charset="0"/>
              </a:rPr>
              <a:t>Graded Response Model</a:t>
            </a:r>
          </a:p>
        </p:txBody>
      </p:sp>
      <p:sp>
        <p:nvSpPr>
          <p:cNvPr id="3" name="Content Placeholder 2"/>
          <p:cNvSpPr>
            <a:spLocks noGrp="1"/>
          </p:cNvSpPr>
          <p:nvPr>
            <p:ph idx="1"/>
          </p:nvPr>
        </p:nvSpPr>
        <p:spPr>
          <a:xfrm>
            <a:off x="0" y="1600200"/>
            <a:ext cx="9145588" cy="4525963"/>
          </a:xfrm>
        </p:spPr>
        <p:txBody>
          <a:bodyPr/>
          <a:lstStyle/>
          <a:p>
            <a:pPr marL="457200" indent="-457200" eaLnBrk="1" hangingPunct="1">
              <a:spcBef>
                <a:spcPct val="40000"/>
              </a:spcBef>
              <a:buClr>
                <a:schemeClr val="accent1"/>
              </a:buClr>
              <a:buFont typeface="Wingdings" panose="05000000000000000000" pitchFamily="2" charset="2"/>
              <a:buChar char="§"/>
              <a:defRPr/>
            </a:pPr>
            <a:r>
              <a:rPr lang="en-US" altLang="en-US" sz="3500" dirty="0" smtClean="0">
                <a:latin typeface="Comic Sans MS" panose="030F0702030302020204" pitchFamily="66" charset="0"/>
              </a:rPr>
              <a:t>Item </a:t>
            </a:r>
            <a:r>
              <a:rPr lang="en-US" altLang="en-US" dirty="0" smtClean="0">
                <a:latin typeface="Comic Sans MS" panose="030F0702030302020204" pitchFamily="66" charset="0"/>
              </a:rPr>
              <a:t>“</a:t>
            </a:r>
            <a:r>
              <a:rPr lang="en-US" altLang="en-US" dirty="0">
                <a:latin typeface="Comic Sans MS" panose="030F0702030302020204" pitchFamily="66" charset="0"/>
              </a:rPr>
              <a:t>difficulty” and “discrimination” </a:t>
            </a:r>
            <a:r>
              <a:rPr lang="en-US" altLang="en-US" dirty="0" smtClean="0">
                <a:latin typeface="Comic Sans MS" panose="030F0702030302020204" pitchFamily="66" charset="0"/>
              </a:rPr>
              <a:t>parameters </a:t>
            </a:r>
          </a:p>
          <a:p>
            <a:pPr marL="457200" indent="-457200" eaLnBrk="1" hangingPunct="1">
              <a:spcBef>
                <a:spcPct val="40000"/>
              </a:spcBef>
              <a:buClr>
                <a:schemeClr val="accent1"/>
              </a:buClr>
              <a:buFont typeface="Wingdings" panose="05000000000000000000" pitchFamily="2" charset="2"/>
              <a:buChar char="§"/>
              <a:defRPr/>
            </a:pPr>
            <a:r>
              <a:rPr lang="en-US" altLang="en-US" dirty="0" smtClean="0">
                <a:latin typeface="Comic Sans MS" panose="030F0702030302020204" pitchFamily="66" charset="0"/>
              </a:rPr>
              <a:t>Probability of item responses modeled as:</a:t>
            </a:r>
          </a:p>
          <a:p>
            <a:pPr marL="457200" indent="-457200" eaLnBrk="1" hangingPunct="1">
              <a:spcBef>
                <a:spcPct val="40000"/>
              </a:spcBef>
              <a:buClr>
                <a:schemeClr val="accent1"/>
              </a:buClr>
              <a:buFont typeface="Wingdings" panose="05000000000000000000" pitchFamily="2" charset="2"/>
              <a:buChar char="§"/>
              <a:defRPr/>
            </a:pPr>
            <a:endParaRPr lang="en-US" altLang="en-US" dirty="0">
              <a:latin typeface="Comic Sans MS" panose="030F0702030302020204" pitchFamily="66" charset="0"/>
            </a:endParaRPr>
          </a:p>
          <a:p>
            <a:pPr marL="400050" lvl="1" indent="0" eaLnBrk="1" hangingPunct="1">
              <a:spcBef>
                <a:spcPct val="40000"/>
              </a:spcBef>
              <a:buClr>
                <a:schemeClr val="accent1"/>
              </a:buClr>
              <a:buFontTx/>
              <a:buNone/>
              <a:defRPr/>
            </a:pPr>
            <a:r>
              <a:rPr lang="en-US" altLang="en-US" dirty="0" smtClean="0">
                <a:latin typeface="Comic Sans MS" panose="030F0702030302020204" pitchFamily="66" charset="0"/>
              </a:rPr>
              <a:t>          e </a:t>
            </a:r>
            <a:r>
              <a:rPr lang="en-US" altLang="en-US" baseline="30000" dirty="0" smtClean="0">
                <a:latin typeface="Comic Sans MS" panose="030F0702030302020204" pitchFamily="66" charset="0"/>
              </a:rPr>
              <a:t>D*a (theta – b)                          </a:t>
            </a:r>
            <a:r>
              <a:rPr lang="en-US" altLang="en-US" sz="2000" dirty="0" smtClean="0">
                <a:latin typeface="Comic Sans MS" panose="030F0702030302020204" pitchFamily="66" charset="0"/>
              </a:rPr>
              <a:t>1/(e</a:t>
            </a:r>
            <a:r>
              <a:rPr lang="en-US" altLang="en-US" sz="2000" baseline="30000" dirty="0" smtClean="0">
                <a:latin typeface="Comic Sans MS" panose="030F0702030302020204" pitchFamily="66" charset="0"/>
              </a:rPr>
              <a:t>-D*a (theta – b)</a:t>
            </a:r>
            <a:r>
              <a:rPr lang="en-US" altLang="en-US" sz="2000" dirty="0" smtClean="0">
                <a:latin typeface="Comic Sans MS" panose="030F0702030302020204" pitchFamily="66" charset="0"/>
              </a:rPr>
              <a:t>)</a:t>
            </a:r>
          </a:p>
          <a:p>
            <a:pPr marL="400050" lvl="1" indent="0" eaLnBrk="1" hangingPunct="1">
              <a:spcBef>
                <a:spcPct val="40000"/>
              </a:spcBef>
              <a:buClr>
                <a:schemeClr val="accent1"/>
              </a:buClr>
              <a:buFontTx/>
              <a:buNone/>
              <a:defRPr/>
            </a:pPr>
            <a:r>
              <a:rPr lang="en-US" altLang="en-US" baseline="30000" dirty="0" smtClean="0">
                <a:latin typeface="Comic Sans MS" panose="030F0702030302020204" pitchFamily="66" charset="0"/>
              </a:rPr>
              <a:t>              -----------------------</a:t>
            </a:r>
          </a:p>
          <a:p>
            <a:pPr marL="400050" lvl="1" indent="0" eaLnBrk="1" hangingPunct="1">
              <a:spcBef>
                <a:spcPct val="40000"/>
              </a:spcBef>
              <a:buClr>
                <a:schemeClr val="accent1"/>
              </a:buClr>
              <a:buFontTx/>
              <a:buNone/>
              <a:defRPr/>
            </a:pPr>
            <a:r>
              <a:rPr lang="en-US" altLang="en-US" dirty="0" smtClean="0">
                <a:latin typeface="Comic Sans MS" panose="030F0702030302020204" pitchFamily="66" charset="0"/>
              </a:rPr>
              <a:t>          1 + e </a:t>
            </a:r>
            <a:r>
              <a:rPr lang="en-US" altLang="en-US" baseline="30000" dirty="0" smtClean="0">
                <a:latin typeface="Comic Sans MS" panose="030F0702030302020204" pitchFamily="66" charset="0"/>
              </a:rPr>
              <a:t>D*a </a:t>
            </a:r>
            <a:r>
              <a:rPr lang="en-US" altLang="en-US" baseline="30000" dirty="0">
                <a:latin typeface="Comic Sans MS" panose="030F0702030302020204" pitchFamily="66" charset="0"/>
              </a:rPr>
              <a:t>(theta – b)</a:t>
            </a:r>
          </a:p>
          <a:p>
            <a:pPr marL="400050" lvl="1" indent="0" eaLnBrk="1" hangingPunct="1">
              <a:spcBef>
                <a:spcPct val="40000"/>
              </a:spcBef>
              <a:buClr>
                <a:schemeClr val="accent1"/>
              </a:buClr>
              <a:buFontTx/>
              <a:buNone/>
              <a:defRPr/>
            </a:pPr>
            <a:endParaRPr lang="en-US" altLang="en-US" baseline="30000" dirty="0" smtClean="0">
              <a:latin typeface="Comic Sans MS" panose="030F0702030302020204" pitchFamily="66" charset="0"/>
            </a:endParaRPr>
          </a:p>
          <a:p>
            <a:pPr marL="457200" indent="-457200" eaLnBrk="1" hangingPunct="1">
              <a:spcBef>
                <a:spcPct val="40000"/>
              </a:spcBef>
              <a:buClr>
                <a:schemeClr val="accent1"/>
              </a:buClr>
              <a:buFont typeface="Wingdings" panose="05000000000000000000" pitchFamily="2" charset="2"/>
              <a:buChar char="§"/>
              <a:defRPr/>
            </a:pPr>
            <a:endParaRPr lang="en-US" altLang="en-US" dirty="0">
              <a:latin typeface="Comic Sans MS" panose="030F0702030302020204" pitchFamily="66" charset="0"/>
            </a:endParaRPr>
          </a:p>
          <a:p>
            <a:pPr marL="857250" lvl="1" indent="-457200" eaLnBrk="1" hangingPunct="1">
              <a:spcBef>
                <a:spcPct val="40000"/>
              </a:spcBef>
              <a:buClr>
                <a:schemeClr val="accent1"/>
              </a:buClr>
              <a:buFont typeface="Wingdings" panose="05000000000000000000" pitchFamily="2" charset="2"/>
              <a:buChar char="§"/>
              <a:defRPr/>
            </a:pPr>
            <a:endParaRPr lang="en-US" altLang="en-US" sz="3100" dirty="0">
              <a:latin typeface="Comic Sans MS" panose="030F0702030302020204" pitchFamily="66" charset="0"/>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7272467-903C-4D1A-819D-F774102A296C}" type="slidenum">
              <a:rPr lang="en-US" smtClean="0"/>
              <a:pPr>
                <a:defRPr/>
              </a:pPr>
              <a:t>6</a:t>
            </a:fld>
            <a:endParaRPr lang="en-US"/>
          </a:p>
        </p:txBody>
      </p:sp>
      <p:sp>
        <p:nvSpPr>
          <p:cNvPr id="21508" name="TextBox 4"/>
          <p:cNvSpPr txBox="1">
            <a:spLocks noChangeArrowheads="1"/>
          </p:cNvSpPr>
          <p:nvPr/>
        </p:nvSpPr>
        <p:spPr bwMode="auto">
          <a:xfrm>
            <a:off x="5181600" y="5257800"/>
            <a:ext cx="3962400" cy="1323975"/>
          </a:xfrm>
          <a:prstGeom prst="rect">
            <a:avLst/>
          </a:prstGeom>
          <a:noFill/>
          <a:ln w="9525">
            <a:noFill/>
            <a:miter lim="800000"/>
            <a:headEnd/>
            <a:tailEnd/>
          </a:ln>
        </p:spPr>
        <p:txBody>
          <a:bodyPr>
            <a:spAutoFit/>
          </a:bodyPr>
          <a:lstStyle/>
          <a:p>
            <a:r>
              <a:rPr lang="en-US" sz="1600">
                <a:latin typeface="Comic Sans MS" pitchFamily="66" charset="0"/>
              </a:rPr>
              <a:t>e = 2.718</a:t>
            </a:r>
          </a:p>
          <a:p>
            <a:r>
              <a:rPr lang="en-US" sz="1600">
                <a:latin typeface="Comic Sans MS" pitchFamily="66" charset="0"/>
              </a:rPr>
              <a:t>D = scaling constant, 1.7 = normal  </a:t>
            </a:r>
          </a:p>
          <a:p>
            <a:r>
              <a:rPr lang="en-US" sz="1600">
                <a:latin typeface="Comic Sans MS" pitchFamily="66" charset="0"/>
              </a:rPr>
              <a:t>     ogive</a:t>
            </a:r>
          </a:p>
          <a:p>
            <a:r>
              <a:rPr lang="en-US" sz="1600">
                <a:latin typeface="Comic Sans MS" pitchFamily="66" charset="0"/>
              </a:rPr>
              <a:t>a = discrimination</a:t>
            </a:r>
          </a:p>
          <a:p>
            <a:r>
              <a:rPr lang="en-US" sz="1600">
                <a:latin typeface="Comic Sans MS" pitchFamily="66" charset="0"/>
              </a:rPr>
              <a:t>b = difficulty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r>
              <a:rPr lang="en-US" sz="3700" smtClean="0">
                <a:latin typeface="Comic Sans MS" pitchFamily="66" charset="0"/>
              </a:rPr>
              <a:t>Global Physical Health Item Parameters</a:t>
            </a:r>
          </a:p>
        </p:txBody>
      </p:sp>
      <p:sp>
        <p:nvSpPr>
          <p:cNvPr id="3" name="Content Placeholder 2"/>
          <p:cNvSpPr>
            <a:spLocks noGrp="1"/>
          </p:cNvSpPr>
          <p:nvPr>
            <p:ph idx="1"/>
          </p:nvPr>
        </p:nvSpPr>
        <p:spPr>
          <a:xfrm>
            <a:off x="-53975" y="1622425"/>
            <a:ext cx="9258300" cy="5235575"/>
          </a:xfrm>
        </p:spPr>
        <p:txBody>
          <a:bodyPr/>
          <a:lstStyle/>
          <a:p>
            <a:pPr eaLnBrk="1" hangingPunct="1">
              <a:defRPr/>
            </a:pPr>
            <a:endParaRPr lang="en-US" sz="1400" dirty="0" smtClean="0">
              <a:latin typeface="Comic Sans MS" panose="030F0702030302020204" pitchFamily="66" charset="0"/>
            </a:endParaRPr>
          </a:p>
          <a:p>
            <a:pPr eaLnBrk="1" hangingPunct="1">
              <a:defRPr/>
            </a:pPr>
            <a:endParaRPr lang="en-US" sz="1400" dirty="0">
              <a:latin typeface="Comic Sans MS" panose="030F0702030302020204" pitchFamily="66" charset="0"/>
            </a:endParaRPr>
          </a:p>
          <a:p>
            <a:pPr eaLnBrk="1" hangingPunct="1">
              <a:defRPr/>
            </a:pPr>
            <a:endParaRPr lang="en-US" sz="1400" dirty="0" smtClean="0">
              <a:latin typeface="Comic Sans MS" panose="030F0702030302020204" pitchFamily="66" charset="0"/>
            </a:endParaRPr>
          </a:p>
          <a:p>
            <a:pPr eaLnBrk="1" hangingPunct="1">
              <a:defRPr/>
            </a:pPr>
            <a:endParaRPr lang="en-US" sz="1400" dirty="0">
              <a:latin typeface="Comic Sans MS" panose="030F0702030302020204" pitchFamily="66" charset="0"/>
            </a:endParaRPr>
          </a:p>
          <a:p>
            <a:pPr eaLnBrk="1" hangingPunct="1">
              <a:defRPr/>
            </a:pPr>
            <a:endParaRPr lang="en-US" sz="1400" dirty="0" smtClean="0">
              <a:latin typeface="Comic Sans MS" panose="030F0702030302020204" pitchFamily="66" charset="0"/>
            </a:endParaRPr>
          </a:p>
          <a:p>
            <a:pPr eaLnBrk="1" hangingPunct="1">
              <a:defRPr/>
            </a:pPr>
            <a:endParaRPr lang="en-US" sz="1400" dirty="0">
              <a:latin typeface="Comic Sans MS" panose="030F0702030302020204" pitchFamily="66" charset="0"/>
            </a:endParaRPr>
          </a:p>
          <a:p>
            <a:pPr eaLnBrk="1" hangingPunct="1">
              <a:defRPr/>
            </a:pPr>
            <a:endParaRPr lang="en-US" sz="1400" dirty="0" smtClean="0">
              <a:latin typeface="Comic Sans MS" panose="030F0702030302020204" pitchFamily="66" charset="0"/>
            </a:endParaRPr>
          </a:p>
          <a:p>
            <a:pPr marL="0" indent="0" eaLnBrk="1" hangingPunct="1">
              <a:buFontTx/>
              <a:buNone/>
              <a:defRPr/>
            </a:pPr>
            <a:endParaRPr lang="en-US" sz="1400" dirty="0" smtClean="0">
              <a:latin typeface="Comic Sans MS" panose="030F0702030302020204" pitchFamily="66" charset="0"/>
            </a:endParaRPr>
          </a:p>
          <a:p>
            <a:pPr marL="0" indent="0" eaLnBrk="1" hangingPunct="1">
              <a:buFontTx/>
              <a:buNone/>
              <a:defRPr/>
            </a:pPr>
            <a:r>
              <a:rPr lang="en-US" sz="1400" dirty="0" smtClean="0">
                <a:latin typeface="Comic Sans MS" panose="030F0702030302020204" pitchFamily="66" charset="0"/>
              </a:rPr>
              <a:t>3.    In </a:t>
            </a:r>
            <a:r>
              <a:rPr lang="en-US" sz="1400" dirty="0">
                <a:latin typeface="Comic Sans MS" panose="030F0702030302020204" pitchFamily="66" charset="0"/>
              </a:rPr>
              <a:t>general, how would you rate your physical health?</a:t>
            </a:r>
          </a:p>
          <a:p>
            <a:pPr marL="0" indent="0" eaLnBrk="1" hangingPunct="1">
              <a:buFontTx/>
              <a:buNone/>
              <a:defRPr/>
            </a:pPr>
            <a:r>
              <a:rPr lang="en-US" sz="1400" dirty="0" smtClean="0">
                <a:latin typeface="Comic Sans MS" panose="030F0702030302020204" pitchFamily="66" charset="0"/>
              </a:rPr>
              <a:t>6.   To </a:t>
            </a:r>
            <a:r>
              <a:rPr lang="en-US" sz="1400" dirty="0">
                <a:latin typeface="Comic Sans MS" panose="030F0702030302020204" pitchFamily="66" charset="0"/>
              </a:rPr>
              <a:t>what extent are you able to carry out your everyday physical activities such as walking, climbing </a:t>
            </a:r>
            <a:r>
              <a:rPr lang="en-US" sz="1400" dirty="0" smtClean="0">
                <a:latin typeface="Comic Sans MS" panose="030F0702030302020204" pitchFamily="66" charset="0"/>
              </a:rPr>
              <a:t>  </a:t>
            </a:r>
          </a:p>
          <a:p>
            <a:pPr marL="0" indent="0" eaLnBrk="1" hangingPunct="1">
              <a:buFontTx/>
              <a:buNone/>
              <a:defRPr/>
            </a:pPr>
            <a:r>
              <a:rPr lang="en-US" sz="1400" dirty="0" smtClean="0">
                <a:latin typeface="Comic Sans MS" panose="030F0702030302020204" pitchFamily="66" charset="0"/>
              </a:rPr>
              <a:t>       stairs</a:t>
            </a:r>
            <a:r>
              <a:rPr lang="en-US" sz="1400" dirty="0">
                <a:latin typeface="Comic Sans MS" panose="030F0702030302020204" pitchFamily="66" charset="0"/>
              </a:rPr>
              <a:t>, carrying groceries or moving a chair?</a:t>
            </a:r>
          </a:p>
          <a:p>
            <a:pPr eaLnBrk="1" hangingPunct="1">
              <a:buFontTx/>
              <a:buAutoNum type="arabicPeriod" startAt="7"/>
              <a:defRPr/>
            </a:pPr>
            <a:r>
              <a:rPr lang="en-US" sz="1400" dirty="0">
                <a:latin typeface="Comic Sans MS" panose="030F0702030302020204" pitchFamily="66" charset="0"/>
              </a:rPr>
              <a:t>How would you rate your pain on average?</a:t>
            </a:r>
          </a:p>
          <a:p>
            <a:pPr eaLnBrk="1" hangingPunct="1">
              <a:buFontTx/>
              <a:buAutoNum type="arabicPeriod" startAt="7"/>
              <a:defRPr/>
            </a:pPr>
            <a:r>
              <a:rPr lang="en-US" sz="1400" dirty="0">
                <a:latin typeface="Comic Sans MS" panose="030F0702030302020204" pitchFamily="66" charset="0"/>
              </a:rPr>
              <a:t>How would you rate your fatigue on average?</a:t>
            </a:r>
          </a:p>
          <a:p>
            <a:pPr eaLnBrk="1" hangingPunct="1">
              <a:buFontTx/>
              <a:buAutoNum type="arabicPeriod" startAt="7"/>
              <a:defRPr/>
            </a:pPr>
            <a:endParaRPr lang="en-US" sz="1400" dirty="0">
              <a:latin typeface="Comic Sans MS" panose="030F0702030302020204" pitchFamily="66" charset="0"/>
            </a:endParaRPr>
          </a:p>
          <a:p>
            <a:pPr marL="0" indent="0" eaLnBrk="1" hangingPunct="1">
              <a:buFontTx/>
              <a:buNone/>
              <a:defRPr/>
            </a:pPr>
            <a:r>
              <a:rPr lang="en-US" sz="1400" dirty="0">
                <a:latin typeface="Comic Sans MS" panose="030F0702030302020204" pitchFamily="66" charset="0"/>
              </a:rPr>
              <a:t>3:  Poor; Fair: Good; Very Good: </a:t>
            </a:r>
            <a:r>
              <a:rPr lang="en-US" sz="1400" b="1" dirty="0">
                <a:latin typeface="Comic Sans MS" panose="030F0702030302020204" pitchFamily="66" charset="0"/>
              </a:rPr>
              <a:t>Excellent</a:t>
            </a:r>
          </a:p>
          <a:p>
            <a:pPr marL="0" indent="0" eaLnBrk="1" hangingPunct="1">
              <a:buFontTx/>
              <a:buNone/>
              <a:defRPr/>
            </a:pPr>
            <a:r>
              <a:rPr lang="en-US" sz="1400" dirty="0">
                <a:latin typeface="Comic Sans MS" panose="030F0702030302020204" pitchFamily="66" charset="0"/>
              </a:rPr>
              <a:t>6:  Not at all,; A Little; Moderately; Mostly; </a:t>
            </a:r>
            <a:r>
              <a:rPr lang="en-US" sz="1400" b="1" dirty="0">
                <a:latin typeface="Comic Sans MS" panose="030F0702030302020204" pitchFamily="66" charset="0"/>
              </a:rPr>
              <a:t>Completely</a:t>
            </a:r>
          </a:p>
          <a:p>
            <a:pPr marL="0" indent="0" eaLnBrk="1" hangingPunct="1">
              <a:buFontTx/>
              <a:buNone/>
              <a:defRPr/>
            </a:pPr>
            <a:r>
              <a:rPr lang="en-US" sz="1400" dirty="0">
                <a:latin typeface="Comic Sans MS" panose="030F0702030302020204" pitchFamily="66" charset="0"/>
              </a:rPr>
              <a:t>7:  Worse pain imaginable (10) - </a:t>
            </a:r>
            <a:r>
              <a:rPr lang="en-US" sz="1400" b="1" dirty="0">
                <a:latin typeface="Comic Sans MS" panose="030F0702030302020204" pitchFamily="66" charset="0"/>
              </a:rPr>
              <a:t>No pain </a:t>
            </a:r>
            <a:r>
              <a:rPr lang="en-US" sz="1400" dirty="0">
                <a:latin typeface="Comic Sans MS" panose="030F0702030302020204" pitchFamily="66" charset="0"/>
              </a:rPr>
              <a:t>(0) </a:t>
            </a:r>
          </a:p>
          <a:p>
            <a:pPr marL="0" indent="0" eaLnBrk="1" hangingPunct="1">
              <a:buFontTx/>
              <a:buNone/>
              <a:defRPr/>
            </a:pPr>
            <a:r>
              <a:rPr lang="en-US" sz="1400" dirty="0">
                <a:latin typeface="Comic Sans MS" panose="030F0702030302020204" pitchFamily="66" charset="0"/>
              </a:rPr>
              <a:t>8:  Very Severe; Severe; Moderate; Mild; </a:t>
            </a:r>
            <a:r>
              <a:rPr lang="en-US" sz="1400" b="1" dirty="0">
                <a:latin typeface="Comic Sans MS" panose="030F0702030302020204" pitchFamily="66" charset="0"/>
              </a:rPr>
              <a:t>None</a:t>
            </a:r>
            <a:endParaRPr lang="en-US" sz="1400" dirty="0">
              <a:latin typeface="Comic Sans MS" panose="030F0702030302020204" pitchFamily="66" charset="0"/>
            </a:endParaRPr>
          </a:p>
          <a:p>
            <a:pPr>
              <a:defRPr/>
            </a:pPr>
            <a:endParaRPr lang="en-US" dirty="0"/>
          </a:p>
        </p:txBody>
      </p:sp>
      <p:sp>
        <p:nvSpPr>
          <p:cNvPr id="4" name="Slide Number Placeholder 3"/>
          <p:cNvSpPr>
            <a:spLocks noGrp="1"/>
          </p:cNvSpPr>
          <p:nvPr>
            <p:ph type="sldNum" sz="quarter" idx="12"/>
          </p:nvPr>
        </p:nvSpPr>
        <p:spPr/>
        <p:txBody>
          <a:bodyPr/>
          <a:lstStyle/>
          <a:p>
            <a:pPr>
              <a:defRPr/>
            </a:pPr>
            <a:fld id="{D21F57FD-7614-4A50-A613-A27B6269DB7C}" type="slidenum">
              <a:rPr lang="en-US" smtClean="0"/>
              <a:pPr>
                <a:defRPr/>
              </a:pPr>
              <a:t>7</a:t>
            </a:fld>
            <a:endParaRPr lang="en-US"/>
          </a:p>
        </p:txBody>
      </p:sp>
      <p:graphicFrame>
        <p:nvGraphicFramePr>
          <p:cNvPr id="5" name="Content Placeholder 4"/>
          <p:cNvGraphicFramePr>
            <a:graphicFrameLocks/>
          </p:cNvGraphicFramePr>
          <p:nvPr/>
        </p:nvGraphicFramePr>
        <p:xfrm>
          <a:off x="457200" y="1214438"/>
          <a:ext cx="8229600" cy="2239962"/>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447978">
                <a:tc>
                  <a:txBody>
                    <a:bodyPr/>
                    <a:lstStyle/>
                    <a:p>
                      <a:r>
                        <a:rPr lang="en-US" dirty="0" smtClean="0"/>
                        <a:t>Item</a:t>
                      </a:r>
                      <a:endParaRPr lang="en-US" dirty="0"/>
                    </a:p>
                  </a:txBody>
                  <a:tcPr/>
                </a:tc>
                <a:tc>
                  <a:txBody>
                    <a:bodyPr/>
                    <a:lstStyle/>
                    <a:p>
                      <a:pPr algn="ctr"/>
                      <a:r>
                        <a:rPr lang="en-US" dirty="0" smtClean="0"/>
                        <a:t>A</a:t>
                      </a:r>
                      <a:endParaRPr lang="en-US" dirty="0"/>
                    </a:p>
                  </a:txBody>
                  <a:tcPr/>
                </a:tc>
                <a:tc>
                  <a:txBody>
                    <a:bodyPr/>
                    <a:lstStyle/>
                    <a:p>
                      <a:pPr algn="ctr"/>
                      <a:r>
                        <a:rPr lang="en-US" dirty="0" smtClean="0"/>
                        <a:t>B1</a:t>
                      </a:r>
                      <a:endParaRPr lang="en-US" dirty="0"/>
                    </a:p>
                  </a:txBody>
                  <a:tcPr/>
                </a:tc>
                <a:tc>
                  <a:txBody>
                    <a:bodyPr/>
                    <a:lstStyle/>
                    <a:p>
                      <a:pPr algn="ctr"/>
                      <a:r>
                        <a:rPr lang="en-US" dirty="0" smtClean="0"/>
                        <a:t>B2</a:t>
                      </a:r>
                      <a:endParaRPr lang="en-US" dirty="0"/>
                    </a:p>
                  </a:txBody>
                  <a:tcPr/>
                </a:tc>
                <a:tc>
                  <a:txBody>
                    <a:bodyPr/>
                    <a:lstStyle/>
                    <a:p>
                      <a:pPr algn="ctr"/>
                      <a:r>
                        <a:rPr lang="en-US" dirty="0" smtClean="0"/>
                        <a:t>B3</a:t>
                      </a:r>
                      <a:endParaRPr lang="en-US" dirty="0"/>
                    </a:p>
                  </a:txBody>
                  <a:tcPr/>
                </a:tc>
                <a:tc>
                  <a:txBody>
                    <a:bodyPr/>
                    <a:lstStyle/>
                    <a:p>
                      <a:pPr algn="ctr"/>
                      <a:r>
                        <a:rPr lang="en-US" dirty="0" smtClean="0"/>
                        <a:t>B4</a:t>
                      </a:r>
                      <a:endParaRPr lang="en-US" dirty="0"/>
                    </a:p>
                  </a:txBody>
                  <a:tcPr/>
                </a:tc>
              </a:tr>
              <a:tr h="447978">
                <a:tc>
                  <a:txBody>
                    <a:bodyPr/>
                    <a:lstStyle/>
                    <a:p>
                      <a:r>
                        <a:rPr lang="en-US" dirty="0" smtClean="0"/>
                        <a:t>Global03</a:t>
                      </a:r>
                      <a:endParaRPr lang="en-US" dirty="0"/>
                    </a:p>
                  </a:txBody>
                  <a:tcPr/>
                </a:tc>
                <a:tc>
                  <a:txBody>
                    <a:bodyPr/>
                    <a:lstStyle/>
                    <a:p>
                      <a:pPr algn="ctr"/>
                      <a:r>
                        <a:rPr lang="en-US" dirty="0" smtClean="0"/>
                        <a:t>2.31</a:t>
                      </a:r>
                      <a:endParaRPr lang="en-US" dirty="0"/>
                    </a:p>
                  </a:txBody>
                  <a:tcPr/>
                </a:tc>
                <a:tc>
                  <a:txBody>
                    <a:bodyPr/>
                    <a:lstStyle/>
                    <a:p>
                      <a:pPr algn="ctr"/>
                      <a:r>
                        <a:rPr lang="en-US" dirty="0" smtClean="0"/>
                        <a:t>-2.11</a:t>
                      </a:r>
                      <a:endParaRPr lang="en-US" dirty="0"/>
                    </a:p>
                  </a:txBody>
                  <a:tcPr/>
                </a:tc>
                <a:tc>
                  <a:txBody>
                    <a:bodyPr/>
                    <a:lstStyle/>
                    <a:p>
                      <a:pPr algn="ctr"/>
                      <a:r>
                        <a:rPr lang="en-US" dirty="0" smtClean="0"/>
                        <a:t>-0.89</a:t>
                      </a:r>
                      <a:endParaRPr lang="en-US" dirty="0"/>
                    </a:p>
                  </a:txBody>
                  <a:tcPr/>
                </a:tc>
                <a:tc>
                  <a:txBody>
                    <a:bodyPr/>
                    <a:lstStyle/>
                    <a:p>
                      <a:pPr algn="ctr"/>
                      <a:r>
                        <a:rPr lang="en-US" dirty="0" smtClean="0"/>
                        <a:t>  0.29</a:t>
                      </a:r>
                      <a:endParaRPr lang="en-US" dirty="0"/>
                    </a:p>
                  </a:txBody>
                  <a:tcPr/>
                </a:tc>
                <a:tc>
                  <a:txBody>
                    <a:bodyPr/>
                    <a:lstStyle/>
                    <a:p>
                      <a:pPr algn="ctr"/>
                      <a:r>
                        <a:rPr lang="en-US" dirty="0" smtClean="0"/>
                        <a:t>  1.54</a:t>
                      </a:r>
                      <a:endParaRPr lang="en-US" dirty="0"/>
                    </a:p>
                  </a:txBody>
                  <a:tcPr/>
                </a:tc>
              </a:tr>
              <a:tr h="447978">
                <a:tc>
                  <a:txBody>
                    <a:bodyPr/>
                    <a:lstStyle/>
                    <a:p>
                      <a:r>
                        <a:rPr lang="en-US" dirty="0" smtClean="0"/>
                        <a:t>Global06</a:t>
                      </a:r>
                      <a:endParaRPr lang="en-US" dirty="0"/>
                    </a:p>
                  </a:txBody>
                  <a:tcPr/>
                </a:tc>
                <a:tc>
                  <a:txBody>
                    <a:bodyPr/>
                    <a:lstStyle/>
                    <a:p>
                      <a:pPr algn="ctr"/>
                      <a:r>
                        <a:rPr lang="en-US" dirty="0" smtClean="0"/>
                        <a:t>2.99</a:t>
                      </a:r>
                      <a:endParaRPr lang="en-US" dirty="0"/>
                    </a:p>
                  </a:txBody>
                  <a:tcPr/>
                </a:tc>
                <a:tc>
                  <a:txBody>
                    <a:bodyPr/>
                    <a:lstStyle/>
                    <a:p>
                      <a:pPr algn="ctr"/>
                      <a:r>
                        <a:rPr lang="en-US" dirty="0" smtClean="0"/>
                        <a:t>-2.80</a:t>
                      </a:r>
                      <a:endParaRPr lang="en-US" dirty="0"/>
                    </a:p>
                  </a:txBody>
                  <a:tcPr/>
                </a:tc>
                <a:tc>
                  <a:txBody>
                    <a:bodyPr/>
                    <a:lstStyle/>
                    <a:p>
                      <a:pPr algn="ctr"/>
                      <a:r>
                        <a:rPr lang="en-US" dirty="0" smtClean="0"/>
                        <a:t>-1.78</a:t>
                      </a:r>
                      <a:endParaRPr lang="en-US" dirty="0"/>
                    </a:p>
                  </a:txBody>
                  <a:tcPr/>
                </a:tc>
                <a:tc>
                  <a:txBody>
                    <a:bodyPr/>
                    <a:lstStyle/>
                    <a:p>
                      <a:pPr algn="ctr"/>
                      <a:r>
                        <a:rPr lang="en-US" dirty="0" smtClean="0"/>
                        <a:t>-1.04</a:t>
                      </a:r>
                      <a:endParaRPr lang="en-US" dirty="0"/>
                    </a:p>
                  </a:txBody>
                  <a:tcPr/>
                </a:tc>
                <a:tc>
                  <a:txBody>
                    <a:bodyPr/>
                    <a:lstStyle/>
                    <a:p>
                      <a:pPr algn="ctr"/>
                      <a:r>
                        <a:rPr lang="en-US" dirty="0" smtClean="0"/>
                        <a:t>-0.40</a:t>
                      </a:r>
                      <a:endParaRPr lang="en-US" dirty="0"/>
                    </a:p>
                  </a:txBody>
                  <a:tcPr/>
                </a:tc>
              </a:tr>
              <a:tr h="447978">
                <a:tc>
                  <a:txBody>
                    <a:bodyPr/>
                    <a:lstStyle/>
                    <a:p>
                      <a:r>
                        <a:rPr lang="en-US" dirty="0" smtClean="0"/>
                        <a:t>Global07</a:t>
                      </a:r>
                      <a:endParaRPr lang="en-US" dirty="0"/>
                    </a:p>
                  </a:txBody>
                  <a:tcPr/>
                </a:tc>
                <a:tc>
                  <a:txBody>
                    <a:bodyPr/>
                    <a:lstStyle/>
                    <a:p>
                      <a:pPr algn="ctr"/>
                      <a:r>
                        <a:rPr lang="en-US" dirty="0" smtClean="0"/>
                        <a:t>1.74</a:t>
                      </a:r>
                      <a:endParaRPr lang="en-US" dirty="0"/>
                    </a:p>
                  </a:txBody>
                  <a:tcPr/>
                </a:tc>
                <a:tc>
                  <a:txBody>
                    <a:bodyPr/>
                    <a:lstStyle/>
                    <a:p>
                      <a:pPr algn="ctr"/>
                      <a:r>
                        <a:rPr lang="en-US" dirty="0" smtClean="0"/>
                        <a:t>-3.87</a:t>
                      </a:r>
                      <a:endParaRPr lang="en-US" dirty="0"/>
                    </a:p>
                  </a:txBody>
                  <a:tcPr/>
                </a:tc>
                <a:tc>
                  <a:txBody>
                    <a:bodyPr/>
                    <a:lstStyle/>
                    <a:p>
                      <a:pPr algn="ctr"/>
                      <a:r>
                        <a:rPr lang="en-US" dirty="0" smtClean="0"/>
                        <a:t>-1.81</a:t>
                      </a:r>
                      <a:endParaRPr lang="en-US" dirty="0"/>
                    </a:p>
                  </a:txBody>
                  <a:tcPr/>
                </a:tc>
                <a:tc>
                  <a:txBody>
                    <a:bodyPr/>
                    <a:lstStyle/>
                    <a:p>
                      <a:pPr algn="ctr"/>
                      <a:r>
                        <a:rPr lang="en-US" dirty="0" smtClean="0"/>
                        <a:t>-0.67</a:t>
                      </a:r>
                      <a:endParaRPr lang="en-US" dirty="0"/>
                    </a:p>
                  </a:txBody>
                  <a:tcPr/>
                </a:tc>
                <a:tc>
                  <a:txBody>
                    <a:bodyPr/>
                    <a:lstStyle/>
                    <a:p>
                      <a:pPr algn="ctr"/>
                      <a:r>
                        <a:rPr lang="en-US" dirty="0" smtClean="0"/>
                        <a:t>  1.00</a:t>
                      </a:r>
                      <a:endParaRPr lang="en-US" dirty="0"/>
                    </a:p>
                  </a:txBody>
                  <a:tcPr/>
                </a:tc>
              </a:tr>
              <a:tr h="447978">
                <a:tc>
                  <a:txBody>
                    <a:bodyPr/>
                    <a:lstStyle/>
                    <a:p>
                      <a:r>
                        <a:rPr lang="en-US" dirty="0" smtClean="0"/>
                        <a:t>Global08</a:t>
                      </a:r>
                      <a:endParaRPr lang="en-US" dirty="0"/>
                    </a:p>
                  </a:txBody>
                  <a:tcPr/>
                </a:tc>
                <a:tc>
                  <a:txBody>
                    <a:bodyPr/>
                    <a:lstStyle/>
                    <a:p>
                      <a:pPr algn="ctr"/>
                      <a:r>
                        <a:rPr lang="en-US" dirty="0" smtClean="0"/>
                        <a:t>1.90</a:t>
                      </a:r>
                      <a:endParaRPr lang="en-US" dirty="0"/>
                    </a:p>
                  </a:txBody>
                  <a:tcPr/>
                </a:tc>
                <a:tc>
                  <a:txBody>
                    <a:bodyPr/>
                    <a:lstStyle/>
                    <a:p>
                      <a:pPr algn="ctr"/>
                      <a:r>
                        <a:rPr lang="en-US" dirty="0" smtClean="0"/>
                        <a:t>-3.24</a:t>
                      </a:r>
                      <a:endParaRPr lang="en-US" dirty="0"/>
                    </a:p>
                  </a:txBody>
                  <a:tcPr/>
                </a:tc>
                <a:tc>
                  <a:txBody>
                    <a:bodyPr/>
                    <a:lstStyle/>
                    <a:p>
                      <a:pPr algn="ctr"/>
                      <a:r>
                        <a:rPr lang="en-US" dirty="0" smtClean="0"/>
                        <a:t>-1.88</a:t>
                      </a:r>
                      <a:endParaRPr lang="en-US" dirty="0"/>
                    </a:p>
                  </a:txBody>
                  <a:tcPr/>
                </a:tc>
                <a:tc>
                  <a:txBody>
                    <a:bodyPr/>
                    <a:lstStyle/>
                    <a:p>
                      <a:pPr algn="ctr"/>
                      <a:r>
                        <a:rPr lang="en-US" dirty="0" smtClean="0"/>
                        <a:t>-0.36</a:t>
                      </a:r>
                      <a:endParaRPr lang="en-US" dirty="0"/>
                    </a:p>
                  </a:txBody>
                  <a:tcPr/>
                </a:tc>
                <a:tc>
                  <a:txBody>
                    <a:bodyPr/>
                    <a:lstStyle/>
                    <a:p>
                      <a:pPr algn="ctr"/>
                      <a:r>
                        <a:rPr lang="en-US" dirty="0" smtClean="0"/>
                        <a:t>  1.17</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a:xfrm>
            <a:off x="0" y="274638"/>
            <a:ext cx="9144000" cy="1143000"/>
          </a:xfrm>
        </p:spPr>
        <p:txBody>
          <a:bodyPr/>
          <a:lstStyle/>
          <a:p>
            <a:r>
              <a:rPr lang="en-US" smtClean="0">
                <a:latin typeface="Comic Sans MS" pitchFamily="66" charset="0"/>
              </a:rPr>
              <a:t>IRT Software</a:t>
            </a:r>
          </a:p>
        </p:txBody>
      </p:sp>
      <p:sp>
        <p:nvSpPr>
          <p:cNvPr id="23554" name="Content Placeholder 6"/>
          <p:cNvSpPr>
            <a:spLocks noGrp="1"/>
          </p:cNvSpPr>
          <p:nvPr>
            <p:ph idx="1"/>
          </p:nvPr>
        </p:nvSpPr>
        <p:spPr>
          <a:xfrm>
            <a:off x="0" y="1219200"/>
            <a:ext cx="9144000" cy="4906963"/>
          </a:xfrm>
        </p:spPr>
        <p:txBody>
          <a:bodyPr/>
          <a:lstStyle/>
          <a:p>
            <a:r>
              <a:rPr lang="en-US" i="1" smtClean="0">
                <a:latin typeface="Comic Sans MS" pitchFamily="66" charset="0"/>
              </a:rPr>
              <a:t>IRTPRO 2.1 </a:t>
            </a:r>
            <a:r>
              <a:rPr lang="en-US" smtClean="0">
                <a:latin typeface="Comic Sans MS" pitchFamily="66" charset="0"/>
              </a:rPr>
              <a:t>for Windows </a:t>
            </a:r>
          </a:p>
          <a:p>
            <a:pPr lvl="1"/>
            <a:r>
              <a:rPr lang="en-US" smtClean="0">
                <a:latin typeface="Comic Sans MS" pitchFamily="66" charset="0"/>
              </a:rPr>
              <a:t>Li Cai, David Thissen &amp; Stephen du Toit</a:t>
            </a:r>
          </a:p>
          <a:p>
            <a:pPr lvl="1"/>
            <a:r>
              <a:rPr lang="en-US" smtClean="0">
                <a:latin typeface="Comic Sans MS" pitchFamily="66" charset="0"/>
                <a:hlinkClick r:id="rId2"/>
              </a:rPr>
              <a:t>http://www.ssicentral.com/irt/</a:t>
            </a:r>
            <a:endParaRPr lang="en-US" smtClean="0">
              <a:latin typeface="Comic Sans MS" pitchFamily="66" charset="0"/>
            </a:endParaRPr>
          </a:p>
          <a:p>
            <a:pPr lvl="1"/>
            <a:r>
              <a:rPr lang="en-US" i="1" smtClean="0">
                <a:latin typeface="Comic Sans MS" pitchFamily="66" charset="0"/>
              </a:rPr>
              <a:t>MULTILOG</a:t>
            </a:r>
            <a:r>
              <a:rPr lang="en-US" smtClean="0">
                <a:latin typeface="Comic Sans MS" pitchFamily="66" charset="0"/>
              </a:rPr>
              <a:t> was predecessor</a:t>
            </a:r>
          </a:p>
          <a:p>
            <a:r>
              <a:rPr lang="en-US" i="1" smtClean="0">
                <a:latin typeface="Comic Sans MS" pitchFamily="66" charset="0"/>
              </a:rPr>
              <a:t>WINSTEPS</a:t>
            </a:r>
          </a:p>
          <a:p>
            <a:pPr lvl="1"/>
            <a:r>
              <a:rPr lang="en-US" smtClean="0">
                <a:latin typeface="Comic Sans MS" pitchFamily="66" charset="0"/>
                <a:hlinkClick r:id="rId3"/>
              </a:rPr>
              <a:t>http://www.winsteps.com/index.htm</a:t>
            </a:r>
            <a:endParaRPr lang="en-US" smtClean="0">
              <a:latin typeface="Comic Sans MS" pitchFamily="66" charset="0"/>
            </a:endParaRPr>
          </a:p>
          <a:p>
            <a:pPr lvl="1"/>
            <a:r>
              <a:rPr lang="en-US" sz="2000" smtClean="0">
                <a:latin typeface="Comic Sans MS" pitchFamily="66" charset="0"/>
                <a:hlinkClick r:id="rId4"/>
              </a:rPr>
              <a:t>http://www.ati-online.com/pdfs/researchK12/RaschVsBirnbaum.pdf</a:t>
            </a:r>
            <a:endParaRPr lang="en-US" sz="2000" smtClean="0">
              <a:latin typeface="Comic Sans MS" pitchFamily="66" charset="0"/>
            </a:endParaRPr>
          </a:p>
          <a:p>
            <a:r>
              <a:rPr lang="en-US" i="1" smtClean="0">
                <a:latin typeface="Comic Sans MS" pitchFamily="66" charset="0"/>
              </a:rPr>
              <a:t>STATA 14</a:t>
            </a:r>
          </a:p>
          <a:p>
            <a:pPr lvl="1"/>
            <a:r>
              <a:rPr lang="en-US" smtClean="0">
                <a:latin typeface="Comic Sans MS" pitchFamily="66" charset="0"/>
                <a:hlinkClick r:id="rId5"/>
              </a:rPr>
              <a:t>http://www.stata.com/stata14/irt/</a:t>
            </a:r>
            <a:endParaRPr lang="en-US" smtClean="0">
              <a:latin typeface="Comic Sans MS" pitchFamily="66" charset="0"/>
            </a:endParaRPr>
          </a:p>
          <a:p>
            <a:r>
              <a:rPr lang="en-US" smtClean="0">
                <a:latin typeface="Comic Sans MS" pitchFamily="66" charset="0"/>
              </a:rPr>
              <a:t>SAS Version 9.4 (</a:t>
            </a:r>
            <a:r>
              <a:rPr lang="en-US" i="1" smtClean="0">
                <a:latin typeface="Comic Sans MS" pitchFamily="66" charset="0"/>
              </a:rPr>
              <a:t>TS1M2</a:t>
            </a:r>
            <a:r>
              <a:rPr lang="en-US" smtClean="0">
                <a:latin typeface="Comic Sans MS" pitchFamily="66" charset="0"/>
              </a:rPr>
              <a:t>) </a:t>
            </a:r>
            <a:br>
              <a:rPr lang="en-US" smtClean="0">
                <a:latin typeface="Comic Sans MS" pitchFamily="66" charset="0"/>
              </a:rPr>
            </a:br>
            <a:endParaRPr lang="en-US" smtClean="0">
              <a:latin typeface="Comic Sans MS" pitchFamily="66" charset="0"/>
            </a:endParaRPr>
          </a:p>
          <a:p>
            <a:endParaRPr lang="en-US" smtClean="0">
              <a:latin typeface="Comic Sans MS" pitchFamily="66" charset="0"/>
            </a:endParaRPr>
          </a:p>
          <a:p>
            <a:pPr lvl="1"/>
            <a:endParaRPr lang="en-US" smtClean="0">
              <a:latin typeface="Comic Sans MS" pitchFamily="66" charset="0"/>
            </a:endParaRPr>
          </a:p>
          <a:p>
            <a:endParaRPr lang="en-US" smtClean="0">
              <a:latin typeface="Comic Sans MS" pitchFamily="66" charset="0"/>
            </a:endParaRPr>
          </a:p>
          <a:p>
            <a:pPr lvl="1"/>
            <a:endParaRPr lang="en-US" smtClean="0">
              <a:latin typeface="Comic Sans MS" pitchFamily="66" charset="0"/>
            </a:endParaRPr>
          </a:p>
          <a:p>
            <a:endParaRPr lang="en-US" smtClean="0"/>
          </a:p>
        </p:txBody>
      </p:sp>
      <p:sp>
        <p:nvSpPr>
          <p:cNvPr id="5" name="Slide Number Placeholder 4"/>
          <p:cNvSpPr>
            <a:spLocks noGrp="1"/>
          </p:cNvSpPr>
          <p:nvPr>
            <p:ph type="sldNum" sz="quarter" idx="12"/>
          </p:nvPr>
        </p:nvSpPr>
        <p:spPr/>
        <p:txBody>
          <a:bodyPr/>
          <a:lstStyle/>
          <a:p>
            <a:pPr>
              <a:defRPr/>
            </a:pPr>
            <a:fld id="{354D1A9D-72CA-4232-A0AE-AECB581F4FC0}"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5"/>
          <p:cNvSpPr>
            <a:spLocks noGrp="1"/>
          </p:cNvSpPr>
          <p:nvPr>
            <p:ph type="title"/>
          </p:nvPr>
        </p:nvSpPr>
        <p:spPr>
          <a:xfrm>
            <a:off x="0" y="274638"/>
            <a:ext cx="9144000" cy="1143000"/>
          </a:xfrm>
        </p:spPr>
        <p:txBody>
          <a:bodyPr/>
          <a:lstStyle/>
          <a:p>
            <a:r>
              <a:rPr lang="en-US" sz="4000" smtClean="0">
                <a:latin typeface="Comic Sans MS" pitchFamily="66" charset="0"/>
              </a:rPr>
              <a:t>PROC IRT </a:t>
            </a:r>
          </a:p>
        </p:txBody>
      </p:sp>
      <p:sp>
        <p:nvSpPr>
          <p:cNvPr id="24578" name="Content Placeholder 6"/>
          <p:cNvSpPr>
            <a:spLocks noGrp="1"/>
          </p:cNvSpPr>
          <p:nvPr>
            <p:ph idx="1"/>
          </p:nvPr>
        </p:nvSpPr>
        <p:spPr>
          <a:xfrm>
            <a:off x="152400" y="1524000"/>
            <a:ext cx="8991600" cy="4745038"/>
          </a:xfrm>
        </p:spPr>
        <p:txBody>
          <a:bodyPr/>
          <a:lstStyle/>
          <a:p>
            <a:pPr marL="0" indent="0">
              <a:buFontTx/>
              <a:buNone/>
            </a:pPr>
            <a:r>
              <a:rPr lang="en-US" smtClean="0">
                <a:latin typeface="Comic Sans MS" pitchFamily="66" charset="0"/>
              </a:rPr>
              <a:t>Polychoric correlations between ordinal variables </a:t>
            </a:r>
            <a:r>
              <a:rPr lang="en-US" sz="2600" smtClean="0"/>
              <a:t>(Underlying normally distributed continuous latent variables) </a:t>
            </a:r>
          </a:p>
          <a:p>
            <a:pPr marL="0" indent="0">
              <a:buFontTx/>
              <a:buNone/>
            </a:pPr>
            <a:r>
              <a:rPr lang="en-US" smtClean="0">
                <a:latin typeface="Comic Sans MS" pitchFamily="66" charset="0"/>
              </a:rPr>
              <a:t>Eigenvalues and scree plots</a:t>
            </a:r>
          </a:p>
          <a:p>
            <a:pPr marL="0" indent="0">
              <a:buFontTx/>
              <a:buNone/>
            </a:pPr>
            <a:r>
              <a:rPr lang="en-US" smtClean="0">
                <a:latin typeface="Comic Sans MS" pitchFamily="66" charset="0"/>
              </a:rPr>
              <a:t>IRT model fit statistics</a:t>
            </a:r>
          </a:p>
          <a:p>
            <a:pPr marL="0" indent="0">
              <a:buFontTx/>
              <a:buNone/>
            </a:pPr>
            <a:r>
              <a:rPr lang="en-US" smtClean="0">
                <a:latin typeface="Comic Sans MS" pitchFamily="66" charset="0"/>
              </a:rPr>
              <a:t>IRT model parameter estimates</a:t>
            </a:r>
          </a:p>
          <a:p>
            <a:pPr marL="0" indent="0">
              <a:buFontTx/>
              <a:buNone/>
            </a:pPr>
            <a:r>
              <a:rPr lang="en-US" smtClean="0">
                <a:latin typeface="Comic Sans MS" pitchFamily="66" charset="0"/>
              </a:rPr>
              <a:t>Item characteristic and information curves</a:t>
            </a:r>
          </a:p>
          <a:p>
            <a:pPr marL="0" indent="0">
              <a:buFontTx/>
              <a:buNone/>
            </a:pPr>
            <a:r>
              <a:rPr lang="en-US" smtClean="0">
                <a:latin typeface="Comic Sans MS" pitchFamily="66" charset="0"/>
              </a:rPr>
              <a:t>Test (scale) information curve </a:t>
            </a:r>
          </a:p>
          <a:p>
            <a:pPr marL="0" indent="0">
              <a:buFontTx/>
              <a:buNone/>
            </a:pPr>
            <a:r>
              <a:rPr lang="fr-FR" altLang="en-US" sz="2000" smtClean="0">
                <a:latin typeface="Comic Sans MS" pitchFamily="66" charset="0"/>
                <a:cs typeface="Times New Roman" pitchFamily="18" charset="0"/>
              </a:rPr>
              <a:t>An, X., &amp; Yung, Y-F.  (2014).  Item response theory: What it is and how you can use the IRT procedure to apply it.  Paper SAS364-2014.</a:t>
            </a:r>
          </a:p>
          <a:p>
            <a:pPr marL="0" indent="0">
              <a:buFontTx/>
              <a:buNone/>
            </a:pPr>
            <a:r>
              <a:rPr lang="fr-FR" altLang="en-US" sz="1600" smtClean="0">
                <a:latin typeface="Comic Sans MS" pitchFamily="66" charset="0"/>
                <a:cs typeface="Times New Roman" pitchFamily="18" charset="0"/>
                <a:hlinkClick r:id="rId2"/>
              </a:rPr>
              <a:t>http://support.sas.com/resources/papers/proceedings14/SAS364-2014.pdf</a:t>
            </a:r>
            <a:endParaRPr lang="fr-FR" altLang="en-US" sz="1600" smtClean="0">
              <a:latin typeface="Comic Sans MS" pitchFamily="66" charset="0"/>
              <a:cs typeface="Times New Roman" pitchFamily="18" charset="0"/>
            </a:endParaRPr>
          </a:p>
          <a:p>
            <a:pPr marL="0" indent="0">
              <a:buFontTx/>
              <a:buNone/>
            </a:pPr>
            <a:endParaRPr lang="en-US" smtClean="0">
              <a:latin typeface="Comic Sans MS" pitchFamily="66" charset="0"/>
            </a:endParaRPr>
          </a:p>
        </p:txBody>
      </p:sp>
      <p:sp>
        <p:nvSpPr>
          <p:cNvPr id="5" name="Slide Number Placeholder 4"/>
          <p:cNvSpPr>
            <a:spLocks noGrp="1"/>
          </p:cNvSpPr>
          <p:nvPr>
            <p:ph type="sldNum" sz="quarter" idx="12"/>
          </p:nvPr>
        </p:nvSpPr>
        <p:spPr/>
        <p:txBody>
          <a:bodyPr/>
          <a:lstStyle/>
          <a:p>
            <a:pPr>
              <a:defRPr/>
            </a:pPr>
            <a:fld id="{9879AB22-CAFA-4937-AC77-E4641F70631E}"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5175</TotalTime>
  <Words>893</Words>
  <Application>Microsoft Office PowerPoint</Application>
  <PresentationFormat>On-screen Show (4:3)</PresentationFormat>
  <Paragraphs>227</Paragraphs>
  <Slides>24</Slides>
  <Notes>4</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24</vt:i4>
      </vt:variant>
    </vt:vector>
  </HeadingPairs>
  <TitlesOfParts>
    <vt:vector size="31" baseType="lpstr">
      <vt:lpstr>Times New Roman</vt:lpstr>
      <vt:lpstr>Arial</vt:lpstr>
      <vt:lpstr>Comic Sans MS</vt:lpstr>
      <vt:lpstr>Wingdings</vt:lpstr>
      <vt:lpstr>ＭＳ Ｐゴシック</vt:lpstr>
      <vt:lpstr>Custom Design</vt:lpstr>
      <vt:lpstr>Custom Design</vt:lpstr>
      <vt:lpstr>SAS PROC IRT  </vt:lpstr>
      <vt:lpstr>Patient-Reported Outcomes Measurement  Information System (PROMIS®) </vt:lpstr>
      <vt:lpstr>Slide 3</vt:lpstr>
      <vt:lpstr>Slide 4</vt:lpstr>
      <vt:lpstr>PROMIS Global Physical Health (alpha = 0.81)</vt:lpstr>
      <vt:lpstr>Graded Response Model</vt:lpstr>
      <vt:lpstr>Global Physical Health Item Parameters</vt:lpstr>
      <vt:lpstr>IRT Software</vt:lpstr>
      <vt:lpstr>PROC IRT </vt:lpstr>
      <vt:lpstr>PROC IRT Code</vt:lpstr>
      <vt:lpstr>Slide 11</vt:lpstr>
      <vt:lpstr>PROC IRT Output</vt:lpstr>
      <vt:lpstr>Slide 13</vt:lpstr>
      <vt:lpstr>Slide 14</vt:lpstr>
      <vt:lpstr>Slide 15</vt:lpstr>
      <vt:lpstr>Slide 16</vt:lpstr>
      <vt:lpstr>Some PROC IRT Options</vt:lpstr>
      <vt:lpstr>Global Physical Health</vt:lpstr>
      <vt:lpstr>Local Independence Assumption</vt:lpstr>
      <vt:lpstr>In general, how would you  rate your health?</vt:lpstr>
      <vt:lpstr>Slide 21</vt:lpstr>
      <vt:lpstr>In general, how would you  rate your health?</vt:lpstr>
      <vt:lpstr>Suggested Readings</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gimtemp</cp:lastModifiedBy>
  <cp:revision>456</cp:revision>
  <cp:lastPrinted>2015-07-20T16:27:59Z</cp:lastPrinted>
  <dcterms:created xsi:type="dcterms:W3CDTF">2001-01-03T19:26:53Z</dcterms:created>
  <dcterms:modified xsi:type="dcterms:W3CDTF">2015-08-03T21:02:08Z</dcterms:modified>
</cp:coreProperties>
</file>