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3"/>
  </p:notesMasterIdLst>
  <p:handoutMasterIdLst>
    <p:handoutMasterId r:id="rId34"/>
  </p:handoutMasterIdLst>
  <p:sldIdLst>
    <p:sldId id="598" r:id="rId2"/>
    <p:sldId id="673" r:id="rId3"/>
    <p:sldId id="674" r:id="rId4"/>
    <p:sldId id="675" r:id="rId5"/>
    <p:sldId id="677" r:id="rId6"/>
    <p:sldId id="679" r:id="rId7"/>
    <p:sldId id="678" r:id="rId8"/>
    <p:sldId id="680" r:id="rId9"/>
    <p:sldId id="632" r:id="rId10"/>
    <p:sldId id="638" r:id="rId11"/>
    <p:sldId id="698" r:id="rId12"/>
    <p:sldId id="699" r:id="rId13"/>
    <p:sldId id="697" r:id="rId14"/>
    <p:sldId id="681" r:id="rId15"/>
    <p:sldId id="682" r:id="rId16"/>
    <p:sldId id="683" r:id="rId17"/>
    <p:sldId id="652" r:id="rId18"/>
    <p:sldId id="684" r:id="rId19"/>
    <p:sldId id="687" r:id="rId20"/>
    <p:sldId id="700" r:id="rId21"/>
    <p:sldId id="701" r:id="rId22"/>
    <p:sldId id="685" r:id="rId23"/>
    <p:sldId id="686" r:id="rId24"/>
    <p:sldId id="688" r:id="rId25"/>
    <p:sldId id="690" r:id="rId26"/>
    <p:sldId id="691" r:id="rId27"/>
    <p:sldId id="693" r:id="rId28"/>
    <p:sldId id="694" r:id="rId29"/>
    <p:sldId id="696" r:id="rId30"/>
    <p:sldId id="524" r:id="rId31"/>
    <p:sldId id="676" r:id="rId32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434" autoAdjust="0"/>
  </p:normalViewPr>
  <p:slideViewPr>
    <p:cSldViewPr snapToObjects="1">
      <p:cViewPr varScale="1">
        <p:scale>
          <a:sx n="70" d="100"/>
          <a:sy n="70" d="100"/>
        </p:scale>
        <p:origin x="13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172"/>
    </p:cViewPr>
  </p:sorterViewPr>
  <p:notesViewPr>
    <p:cSldViewPr snapToObjects="1">
      <p:cViewPr varScale="1">
        <p:scale>
          <a:sx n="97" d="100"/>
          <a:sy n="97" d="100"/>
        </p:scale>
        <p:origin x="-2616" y="-102"/>
      </p:cViewPr>
      <p:guideLst>
        <p:guide orient="horz" pos="2949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1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764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5CFF0E0-9292-4E99-842A-D31D68E32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37.4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3783 0 0,'-38'0'32,"0"0"14,0 0-30,0 0 31,0 0-31,-38 0-1,38 0 32,1 0-16,-1 0 16,0 0-31,-76 0 281,38 0-282,-38 0-15,77 38 16,-39-38 0,0 0-1,-38 0 1,38 0-1,0 0-15,39 0 16,-39 0 0,38 0-1,0 0 1,0 0-16,0 0 31,0 0 16,0 0-31,-113 0 234,113 0-235,38 38 1,-76-38 0,38 0-1,0 0-15,-38 0 16,38 0-1,0 0 1,1 0 0,-1 0-1,0 0-15,0 0 16,0 0 15,0 0-15,0 0 15,0 0 0,0 0-15,0 0 31,0 0-32,1 0 17,-1 0-1,0 0 0,0 0-15,0 0 15,0 0-15,0 0 31,0 0-16,0 0 0,0 0 0,0 0 16,1 0-16,-1 0 1,0 0-1,0 0 0,0 0 0,0 0-15,0 0 31,38 38 47,-38-38-16,-38 0 94,38 38-157,1-38 1,-1 0 15,0 38-15,0-1-1,-38 1 1,38 0 0,0-38-16,0 38 15,0-38 17,0 38-17,38 0-15,0 0 31,-38-38-15,38 38 0,0 0 15,0 0 0,0 0 0,0-1-15,0 1 15,0 0 1,0 0-17,0 0 1,0 38-1,0 0-15,0 0 16,0-1 0,0 1-1,0 0 1,0 38 0,0-38-16,0-1 15,0-37 1,0 38-1,0-38 1,0 0 0,0 0 15,0 0 0,0 0-15,0 0-1,0 37 1,38-75 281,-38 38-266,38-38-15,0 38-1,0 0 1,0 0 0,38 0 15,-76 0-31,76 0 16,-76 0-1,38-38 1,0 75-1,-1-37 1,-37 0-16,38 0 16,0 0-1,0-38 282,0 0-281,0 0-1,38 0 1,38 38 0,-39-38-1,39 38-15,-38-38 16,-38 38 0,0-38-1,38 0 1,-39 0-16,1 0 15,38 0 1,76 0 0,-114 0 218,38 0-218,-1 0 15,39 0-15,38 0-16,-1 0 15,39 38 1,-38-38-1,-39 0 1,39 0-16,0 0 16,-39 0-1,-37 0 1,-38 0 0,0 0-1,0 0 251,0 0-235,76 0-15,37 0-1,39 0 1,-1 0-16,39 0 16,-77 0-1,-37 0 1,0 0-1,0 0-15,-39 0 16,-37 0 0,38 0-1,-38 0 1,38 0 0,-38 0 234,0 0-235,0 0-15,75 0 16,-37 0-1,0 0 1,-38 0 0,38 0-16,37 0 15,1 0 1,0-38 0,38 38-1,-77 0 1,1 0-1,-38-38 235,-38 0-250,76 38 16,-38-76 0,76-38-1,-39 39 1,-37-1 0,0 38-1,-38 0 1,38 38 31,-38-38-32,38 38 1,0-38 0,-38 0-16,76 0 15,-76 0 1,38 1-1,-38-1 1,0 0 31,0 0-31,0 0 30,0-38 236,38 38-267,-1-76 1,1-37-16,-38-1 16,0 1-1,38 37 1,-38 38-1,0 0 1,0 38 31,0 0 0,-76 38 250,39 0-250,-1 0-32,0 0 1,-38 0-16,38-38 15,0 38 1,0-37 0,0 37-1,0 0-15,0 0 32,38-38-17,-37 38 1,-1-38 15,0 38 0,114 76-15,-114-76 234,0 0-234,-38-38-1,38 0 1,0 0-1,-38 0 1,38 38 15,38-38-15,-38 38 15,38-38-15,-37 38 15,37-38 0,-38 38-15,38-38 203,-38 38-188,0 0-15,38-38-1,-38 38 1,0 0-1,38-38-15,-38 38 16,0 0 0,0 0 31,0 0-16,0 0 0,1 0-31,-1 0 313,0 0-298,-38 0 1,38-37-1,0 37 1,0 0 0,0 0-1,0 0 1,38-38 46,-38 38-46,-37 0 297,37 0-313,-38 0 31,0 0-16,38 0 17,0 0-17,0 0 32,0 0-47,0 0 47,1 0 0,-1 0 0,0 0-47,0 0 31,0 0 0,0 0 1,0 0-17,0 0 16,0 0-15,0 0 31,0 0-16,1 0-15,-1 0 15,0 0 32,0 0-32,0 0-16,0 0 17,0 0 15,0 0-16,0 0-16,0-38 32,38 0 31,0 0-15,0 0 46,-38 38-15,1 0 94,37 38-126,0 0 172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0.1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0,'0'38'78,"0"0"-46,0 0-17,0 0 16,0 0 1,0 0-17,0-1 32,0 1-31,0 0-1,0 0 17,0 0-1,0 0-15,0 0 15,0 38 0,0-38-31,0 0 16,0-1-1,0 1 1,0 0 0,0 0-1,0 0 16,0 0 16,0 0 0,0 0-47,0 0 47,0 0-16,0 0 16,0-1-31,0 1 31,0 38 0,0-38-1,0 0 1,0 0 375,0 0-359,0 0 15,0-76 141,0 0-173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2.5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87 0,'38'0'94,"0"0"-31,0 0-48,0-38 1,-1 38-1,1-38 1,0 38 0,0 0 46,0 0 94,0 0-124,0 0 15,0 0-16,0 0-31,0 0 47,0 0-16,-1 0 16,1 0-32,0 38 64,-38 0-1,38 37 0,-38-37-47,0 0 0,0 0 1,0 0-17,0 0 48,0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8.2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341 41 0,'0'-38'63,"-38"38"-1,0 0 16,0 0-62,1 0 0,-1 0 31,0 0-16,0 0 0,0 0 0,0 0 32,38 38 46,0 0-15,0 0 15,0 0-46,0-1 31,0 1-16,0 0-47,0 0-15,0 0 46,0 0-15,0 0-31,0 0 46,0 0-15,0 0-16,0 0-15,0-1 93,38-37 63,0 0-141,0 0 1,0 0 14,0 0 33,-1 0-48,1 0 0,0 0 32,0 0-17,0 0 1,0 0 0,-38-37-31,0-1-1,0 0 32,0 0-15,0 0-1,0 0-16,0 0 32,0 0 16,0 0 140,0 0-187,0 0 30,0 1 17,0-1-32,0 0 94,0 76 110,0 0-204,0-1 16,0 1-16,0 0-15,0 0 30,0 0-14,0 0 61,0 0-61,38-38 15,-38 38-1,38 0 1,0 0 0,0-38 0,0 0 16,-1 0-32,-37 38-16,38-1 17,0-37 30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27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24 0,'38'0'140,"0"0"-124,-1 0 15,1 0-15,0 0-1,0 0 1,0 0 15,0 0-15,0 0 31,0 0-32,0 0 1,0 0 15,0 0 0,-1 0-15,1 0 15,0 0 1,0 0-1,0 0-16,0 38 1,-38 0 62,38-38-62,-38 38 15,0 0-31,0 0 47,0-1-16,0 1-15,38-38-1,-38 38 1,38 0 0,-38 0-1,0 0 1,38 0 0,-38 38 15,38-38-16,-38 0 17,0-1-17,38-37 1,-1 0 0,-37 38-1,0 0 16,38 0-15,-38 0 31,0 0 250,0 0-282,38 38 1,0 75 0,0 39-16,38-1 15,-76-75 1,38 0 0,0 38-1,0-39-15,0-37 16,-38-38-1,0 38 1,0 0 0,0-38-1,0 0-15,0-1 16,0 1 15,0 0 0,0 0 1,0 0 327,0 0-343,0 0-16,0 0 15,0 0 1,0 0 0,0 37-1,0 1-15,0 0 16,0 0-1,0 38 1,0-39 0,0 1-1,0 0-15,0 38 16,0-38 0,0-38-1,0-1 1,0 1-16,0 0 203,0 0-187,0 76-1,0 38 1,0-1-1,0 39-15,0-77 16,0 1 0,0-76-1,0 0 1,0 0-16,0 0 16,0 0-1,0 0 1,-38 38-1,0-39 1,38 1 15,0 0 204,-38-38-204,38 38 0,0 0-15,0 0 31,0 0-32,0 0 17,0 0-17,0 0 16,0 0-15,0 37 15,0 39-15,0-38-16,0-38 16,0 0-1,0 0 1,0 0-1,0-1 1,0 1 0,0 0 15,0 0-15,0 0-16,0 0 46,0 0-30,0 0 0,0 0-16,0 0 15,0 0 1,0 37 0,0-37-1,0 0-15,0 0 16,0 0 15,-38-38 47,38 38 172,0 0-234,0 0-1,0 0 1,0 0 0,0-1 15,0 1-31,0 38 31,0-38 0,0 0-15,0 0-16,0 0 31,0 0-15,0 38 0,0-39 30,0 1 17,0 0-1,0 0 1,0 0-16,0 0 0,0 0-16,0 0 16,0 0 62,-38-38 172,38-38-77,-38 38-173,38-38 31,-38 0-30,0 38-1,0 0-16,0 0 48,1-38-32,37 0-15,-76 0-1,38 38 1,38-38 0,-38 38 31,38-38-32,-38 1 1,0-1-1,0-38 1,0 38 15,38 0 32,0 0-48,0 0 17,-38 38-1,38 38 188,0 0-188,38-38 63,-38 38-47,38 0 62,0-38-93,-38 38 30,38-38-30,0 38 31,-38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30.9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0 450 0,'38'0'93,"-1"0"-77,1 0 31,0 0 93,0 0-108,-38-38-17,38 38-15,0-38 32,-38 0-17,38 38 16,-38-38 1,0 0 93,38 0-16,-38 0-78,38 38 1,-38-37 46,0-1 62,38 38 157,-38-38-266,38 38-31,-38-38 32,0 0 15,0 76 374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1:56.9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3766 248 0,'-38'0'125,"0"0"-94,0 0-16,0 0 1,0 0 15,0 0 1,0 0-17,-37 0-15,37 0 31,0 0-15,0 0 0,0-38-1,0 0 1,-38 38 0,38 0-1,0 0 1,1 0-16,-1 0 31,0 0 0,38-38 126,-38 38-17,0 0-93,0 0-31,0 0-1,-38 0 1,0 0 0,-37 0-1,37 0-15,-38 0 16,-37 0-1,75 0 1,38 0 0,-38 0-16,0 0 15,38 0 17,0 0-17,0 0 1,1 0-1,-1 0 17,-38 0-1,38 0 0,0 0-15,0 0-1,0 0 1,0 0 15,0 0-15,0 0 15,0 38-15,1-38-1,-1 0 17,0 0-1,0 38-15,0-38-1,38 38 1,-38-38-1,0 0 1,0 0 0,38 38-1,-38-38 1,38 38 0,-38-38-16,0 38 15,1-38 1,-1 38 15,0-38-15,38 38 15,-38-1 0,0-37 313,-76 0-344,76 0 31,0 0 0,38 38-31,-38-38 32,1 0-17,37 38 17,-38-38-32,0 38 31,38 0-16,-38-38 1,0 38-16,0 0 47,38 0-16,-38-38-31,38 38 16,-38 0 31,0-38-16,38 38 0,0-1-15,-38 1-1,0 0 17,38 0-17,-37-38 1,37 38 0,-38-38-1,38 38 1,0 0-16,-38-38 31,38 38-15,0 0 15,0 0-15,0 0-1,0-1 16,0 1-31,0 0 32,0 0-17,0 0 1,0 0 0,0 38-16,0-38 15,0 0 16,0 0 1,0-1-17,0 1 329,0 0-313,0 0-15,0 0 0,38 0 15,0-38-16,-38 76 1,0-38 15,37 0-15,-37 0-16,0 0 16,0 37 15,0-37 0,0 0 0,38-38 1,0 0 14,0 0-14,0 0 15,0 0 234,38 0-250,-38 0-15,38 0-1,-1 0-15,39 0 16,0 0 0,37 0-1,1 0 1,0 0-1,-1 0-15,-37 0 16,-38 38 0,-38-38-1,38 38 1,0-38-16,-39 0 16,1 0-1,0 0 1,0 0-1,0 0 1,0 0-16,38 0 16,-38 0-1,0 0 1,0 0 0,-1 0-1,1 0 1,0 0-1,0 0 1,0 0 0,0 0-16,0 0 15,38 0 1,0 0 0,-1 0-1,77 0-15,38 0 16,37 0-1,76 0 1,-75 0 0,-1 0-1,-37 0-15,-76 0 16,-1 0 0,1 0-1,38 0 1,-39 0-16,1 0 15,-76 0 1,38 0 0,-38 0-1,0 0 1,0 0 0,-1 0-1,1 0 1,0 0-1,0 0-15,38 0 16,-38 0 31,0 0-16,0 0 219,0 0-234,113 38-1,-37-38 1,38 38 0,-39 0-16,-37-38 15,0 38 1,-38-38 0,76 0-1,-39 0-15,1 0 16,38 0-1,0 0 1,0 0 0,37 0-1,-75 0-15,-38 0 16,0 0 0,0 0-1,0 0 1,-38-38 78,0 0-79,38-38 1,-38-38-1,0 38-15,0 1 16,0 37 0,0-38-1,0 0 1,0 38 0,0-38-1,0 38 1,0 0-1,0 1 1,-38 37 0,38-38-1,-38 38 1,38-38 0,0 0-1,0 0 16,0 0 1,-38-38 218,38-38-235,0 77-15,0-77 16,0 0 0,0 0-1,0 1 1,-38-39-1,0 38-15,-38-37 16,38 37 0,38 76-1,-38 0 1,0-38-16,38 38 47,-37 38-32,-1 0 32,-38-38 172,0 38-188,0 0 1,0 0-17,-75 0-15,-1 0 16,0 0-1,-75 0 1,75 0 0,-37 0-16,75 0 15,0 0 1,1 0 0,75 0-1,0 0 1,0 0-16,0 0 15,0 0 1,0 0 15,0 0-15,0 0 15,0 0-15,0 0-1,-37 0-15,37 0 16,0 0 0,-38 0-1,38 0 1,0 0 15,0 0-15,0 0-1,-37 0-15,37 0 313,0 0-204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1:59.4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0 190 0,'38'0'63,"0"0"-32,0 0-15,0-38-1,0 38 1,0 0 0,0 0-1,0 0 1,37 0 0,-37 0-1,0 0 1,38 0-1,-38 0-15,0 0 16,0 0 0,0 0-1,38 0 1,-1 0 0,39-38-16,38 38 15,-38 0 1,37-38-1,-75 0 1,0 38-16,-38-38 16,38 38-1,37 0 1,-37 0 0,-38 0-1,0 0-15,0 0 16,0 0 31,38 0-16,-39 0 0,1 0-15,38 0 15,0 0-15,0 0-1,-38 0-15,38 0 16,-1 0 0,-37 0 15,0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06.9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0 114 0,'0'-38'125,"38"38"-47,-1 0-47,1 0 16,0 0-32,0 0 32,0 0 16,0 0-48,0 0 1,0 0 0,0 0-1,0 0 17,0 0-17,-1 0 16,1 0-31,0 0 32,0 0-17,-38-38 32,0 0 188,38 38-157,0 0-16,0 0-46,0 0-1,38 0 1,-38 0 15,-1 0 63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10.6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0,'0'38'203,"37"-38"-172,-37 38 0,0 0-15,0 0-1,38 0 32,-38-1-15,0 1-1,0 0 0,0 0 16,0 0-31,0 0 15,0 0-16,0 0 32,0 0 0,0 0-16,0 0 157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13.2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0 114 0,'38'-38'94,"0"38"-47,-38-38-16,38 0 0,0 38 16,0 0-16,0 0-15,0 0 15,0 0 16,-1 0-16,1 0 0,0 0 16,0 0-31,0 0 0,0 0 15,0 0 0,0 0 0,0 0 16,0 0-16,-38 38 204,-38-38-204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47.3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229 0 0,'0'38'110,"0"-1"-79,0 1 16,0 0-31,0 0-1,0 0 16,0 0 1,0 0-17,0 0 17,0 0-1,0 0 16,0 0-32,0-1 1,0 1 15,0 0 0,0 0-15,0 0 31,0 0-16,0 0 0,0 0-15,-37-38 0,37 38-1,0 0 17,-38-38-17,38 38 1,0-1-1,0 1 1,-38-38 0,38 38 15,-38 0-15,0 0 15,38 0 16,0 0 0,-38-38-16,38 38 156,0 0-93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15.7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75 0,'38'0'187,"-38"-38"-155,0 1-17,38 37 17,0 0 14,0 0-14,-1 0-17,1 0 32,0 0-31,0 0 15,0 0 16,0 0-31,0 0 15,0 0 16,0 0-16,0 0 78,0 0-62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21.6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166 0 0,'-38'0'47,"38"38"31,-38-38-31,38 38 0,-38 0 16,0-38-1,38 38-31,0 0 47,0 0 1,0 0-48,0-1 63,0 1-16,0 0-31,0 0-16,0 0 16,0 0 15,0 0-46,0 0 109,38 0 125,0-38-203,0 38 0,-38 0-47,76-38 62,-38 0-31,-1 37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24.1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0,'38'0'156,"-1"0"16,1 0-94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29.2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320 0 0,'-38'0'109,"0"0"-47,0 0-15,0 0 16,0 0-32,38 38-15,-38-38 62,0 0-16,1 0 1,37 38 31,0 0-1,0 0 1,0 0-16,0 0-15,0 0-16,0-1-16,0 1-16,0 0 32,0 0 31,0 0 1,0 0-64,0 0 63,0 0 141,0 0-125,37 0-32,1-38 16,0 0 16,0 0-63,0 0 63,0 0-78,0 0 62,0 0 78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31.2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 0,'38'0'203,"0"0"-172,-38 38 360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43.7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76 0 0,'0'37'203,"38"-37"-187,-38 38 31,0 0 46,38 0 1,-38 0-16,0 0 16,0 0 0,0 0-63,0 0 0,0 0 63,0 37 15,0-37-77,0 0 30,0 0 1,0 0-1,0 0 16,0 0 16,-38-38-63,38 38-15,-38 0 46,0-38-30,38 38-17,-38 0 48,38-1 202,0 1-155,0 0 77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47.3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62 0 0,'0'38'62,"0"0"-46,0 0 15,0 0 0,0 0 16,0 0 16,-38 0-48,38 0 17,0 0 61,0 37-46,0-37 31,0 0 0,0 0-15,0 0-16,0 0-16,0 0 16,0 0-31,0 0 15,0 0 0,0-1 0,0 1 16,0 0 0,38-38 328,0 0-312,0 0-1,0 0 79,-38 38-110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52.0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0,'0'38'125,"0"0"-78,0 0-1,0 0 64,0 0-95,0-1 32,0 1 63,0 0-17,0 0-61,0 0 61,0 0-46,0 0 16,0 0-16,0 0 62,0 0 47,0 0-46,0-1-48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2:56.6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0,'0'38'47,"0"0"-32,0 0 32,0 0 0,0 0 0,0-1 31,0 1-47,0 38 32,0-38-32,0 0 16,0 0-31,0 0 31,0 0-16,0 0 16,0 0 0,0-76 437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08.4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0,'0'38'125,"0"0"-31,0 0-47,0 0 15,0 0-46,0 0 15,0 37 32,0-37-32,0 0 16,0 0-16,0 0 0,0 0 47,0 0 188,0 38-219,0-38 15,0 0 95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1.1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0,'0'38'63,"0"0"-17,0 0 1,0 0-15,0 0-32,0 0 46,0 0-14,0 0-17,0 0 1,38-38 15,-38 37-31,0 1 47,0 0-16,38 0 16,-38 0-31,38-38 15,0 0 0,0 38 16,0 0 0,0-38-16,-38 38 16,37 0-16,-37 0 1,0 0-1,0-1 0,0 1-15,0 0 15,0 0 16,0 0-31,0 0 62,0 0 156,0-76-78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12.7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41 0,'38'0'344,"0"0"78,0 0-329,-38-38 1,38 38 15,0 0-30,0 0-33,-1 0-30,1 0 31,0 0 0,0 0-16,0 0 0,0 0 1,0 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15.9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0 113 0,'0'-38'156,"38"38"-46,-38-38-79,38 38-15,0 0 15,0 0 31,0 0-15,0 0-31,-1 0 62,1 0-16,0 0-30,0 0-17,0 0 17,0 0 30,0 0 1,-38-37 155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19.9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204 0 0,'-38'0'47,"38"38"-32,-38 0 17,0 0 46,1-38-16,37 38-31,-38-38-15,38 38 62,0 0-47,0 0 48,0 0-33,0-1 33,0 1-64,0 0 63,0 0-31,0 0 31,0 0-15,0 0 46,0 0-15,0 0-32,0 0-30,0 0 15,38-1 31,-1-37 78,1 0-109,38 0 31,-38 0 0,0 0 16,0 0-47,-38-37 281,38 37-297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24.7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233 6 0,'-38'0'78,"0"0"-15,0 0 15,0 0-16,0 0-15,0 38 31,38 0-15,0 0-32,0 0 47,38-38 63,0 0-94,-38 38 31,0 38 0,0-38 0,0 0 32,0 0 46,0-1-109,0 1 0,0 0-16,0 0-16,0 0 17,0 0 15,0 0-16,38-38 438,-38 38-438,0 0 0,0 0 47,38-38 125,0-38-156,0 38 16,0 0 30,0 0-77,0 0 31,0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28.9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55 0 0,'-38'0'110,"38"38"-95,0 0 32,0 0 0,0 38 0,0-38 31,0 0 0,0 0-31,0-1-16,0 1 1,0 0-1,0 0 16,0 0 15,0 0 1,0 0 62,38 0-78,0-38 31,0 38 31,-1-38-15,-37 38 46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34.0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0 152 0,'0'-38'94,"0"0"0,0 0-16,38 38-47,0-37 32,0 37-32,0 0 0,37 0 16,-37 0 31,0 0-31,0 0-16,0 0 79,-38 37-64,38 1 64,-38 0-16,0 0-63,0 0-16,0 0 95,0 0-32,0 0 16,0 0-32,0 0 16,-38-38 0,0 0 16,38 38-63,-38-38 16,0 0 31,38 37-46,-38-37 15,1 0 15,37 38 32,0 0 156,0 0-156,37-76 390,1 38-437,0 0 31,0 0-31,0 0-32,0 0 32,0 0-15,0 0 14,0 0 17,0 0-32,0 0 16,0 0-16,-1 0-15,1 0 93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37.5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0,'38'0'47,"0"0"78,0 0-110,-1 0 1,1 0 46,0 0-46,0 0 31,0 0-31,0 0 30,0 0-14,0 38 15,0-38-16,0 38 31,-38 0-30,0 38 30,38-76-46,-38 38-1,0 38 17,37-39-17,-37 1-15,0 0 16,0 0-1,0 0 1,0 0 15,0 0 32,0 0 93,0 0-109,0 0 0,0 0-32,0-1 79,0 1 31,0 0 78,0 0-140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49.9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2695 0,'0'-38'31,"0"0"16,0 0-15,37-38 14,39 38-30,0 1-16,0-39 16,38 0-1,-1-38 1,-75 114 0,38-38-1,-76 0-15,38 38 47,-38-38-16,38 38 297,0 0-312,0 0 0,0 0-1,0-38 1,37 1-16,39-1 16,38-38-1,-39 38 1,1 0-1,-76 38 1,38-38-16,-38 38 16,0 0 15,0 0 0,0 0 47,-1-38 63,1 38-125,38-38-1,-38 0-15,38 38 16,0 0-1,-76-38 1,38 38 0,0 0 46,0 0-15,-1 0 297,1 0-313,0 0-15,0 0-1,-38 38 204,0 0-141,0 0-62,0 0 31,0 0-32,0 38 1,0-38 31,0 0-32,0 0 1,0-1 0,0 1 15,0 0 328,38 0-343,0 0 15,-38 0-31,38 0 16,0 38-1,0-38 1,0 0 0,0 37-16,-1-37 15,1 38 1,0-38 15,-38 0-15,38-38-1,0 0 64,0 0 155,0 0-218,0 0-16,38 38 15,-1 38 1,1-38-1,0 37 1,38 1-16,-38 0 16,-1 0-1,1-38 1,0 0 0,0 0-16,-38 0 15,38-1 1,-38-37-1,-1 0 1,1 0 0,0 38-1,0-38 1,0 0 15,0 38-15,38-38-16,0 38 15,-1-38 1,-37 0 15,0 0-15,0 0 15,38 0-15,0 0-16,38-38 15,-39 38 1,39-38 0,-38 38-1,-38 0 1,0 0 0,0 0-1,0 0 16,0 0-31,-1 0 32,1 0-17,0 0 17,0 0-17,0 0 1,0 0-1,0 0 1,0 0-16,0 0 31,-38-38 1,76 1 171,75-1-203,115 0 15,151-38 1,-76 0 0,38 0-1,-76 0 1,-75 39-16,-77-1 15,-37 0 1,0 38 0,-38 0-1,-39 0-15,39 0 16,-38 0 31,0-38 47,0 0-79,0 38 16,0-38 1,-38 0 15,0 0-32,0 0 1,0 0-1,0 0 1,0 1-16,0-1 16,0 0-1,0 0 1,0-38 0,0 38-1,0 0 1,0 0-1,0 0 17,0 0-1,0 0 0,0 1-15,0-1-16,0 0 15,0 0 1,0 0 0,0 0-1,0 0 1,0-38 312,0 38-312,0-37-1,0-1 1,0 0 0,0 38-16,0 0 15,0 0 1,0 0-1,0 0 1,0 0 15,0 1-15,0-1 15,0 0 32,-38 38-48,38-38 17,-76-38 218,0 38-235,76 0 1,-38 0 15,0 38-15,1-38 15,-1 38-15,0-38-16,-76 1 15,76-1 1,-38-38-1,0 76 1,76-38-16,-37 0 16,-1 38-1,0-38 1,0 38 0,-38 0-1,0-38 1,-38 0 296,39 0-312,37 38 16,-38-38 0,38 38-1,-76-37 1,0 37-1,-75 0-15,-39 0 16,1-76 0,37 38-1,77 0 1,75 38-16,-38-38 16,38 38-1,0 0 1,0 0-1,0 0 17,0 0-17,1 0 17,-1 0-1,0 0 0,0 0-31,0 0 16,-38 0 15,76-38-15,-38 38-1,0 0-15,0 0 16,0 0-1,1 0 1,-1 0 15,0 0-15,0 0 15,0 0 16,0 0 187,0 0-218,-76 0 0,39 0-1,-1 0 1,38 0-16,-38 0 16,-38 0-1,0 0 1,1 0-1,-1 0-15,-38 0 16,77 0 0,-1 0-1,38 0 1,0 0 0,0 0-1,0 0 16,0 0 1,0 0-17,0 0 17,0 0-17,1 0 16,-1 0 1,0 0-17,0 0-15,0 0 16,0 0 0,0 0-1,-38 0 1,0 38 15,39-38 0,-1 0-15,38 38-16,-76 0 16,38-38 15,38 38-16,-38-38-15,0 38 47,38 0-31,-38-38-16,0 37 16,0-37-1,38 76 1,-75-76-1,75 38 1,-38-38 0,38 38 15,0 0-15,0 0 30,0 0 1,-38-38-15,38 38-17,0 0-15,0 0 31,0-1 1,0 1 30,0 0-46,0 0 31,0 0-16,-38-38 297,38 38-297,-38-38-15,38 38 0,0 0 15,0 0 0,0 0 16,0 0-31,-38-38-1,38 37-15,0 1 63,0 0-16,0 0-16,0 0 31,0 0-15,0 0-16,0 0 16,0 0-31,0 0 15,0 0 0,0-1 1,0 1 30,-38-38 79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56.8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1024 227 0,'-38'0'62,"0"0"-46,0 0 15,0 0 0,1 0 16,-1 0-47,0 0 32,0 0 14,0-37 1,0 37-31,0-38 0,0 38-1,0 0 1,0 0 15,0 0 32,0 0-17,-37-38 33,37 38-48,0 0 0,0 0-15,0 0-1,38-38 32,-38 38-31,0 0 15,0 0 0,0-38 47,0 38 16,38-38-63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3:59.4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265 0 0,'0'38'63,"0"0"-48,0 0 32,0 0-16,0 0 16,0 0-47,0 0 63,-38-38-48,38 38 48,-38-38-63,38 37 31,-38 1-15,1 0 15,-1 0 0,0 0-15,38 0-1,-38 0 32,38 0 0,0 0 172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2.7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0,'76'0'141,"-38"0"-78,0 0-32,0 0 0,0 0-15,0 0 31,0 0-16,0 0 0,-1 0 32,1 0-17,0 0 95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4:02.9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38 0,'0'-38'94,"38"38"-63,-1 0-16,1 0 17,0 0-1,0 0 16,0 0-32,0 0 17,0 0 15,0 0 124,0 0-61,0 0-48,0 0-30,-1 0-17,1 0 1,0 0-1,0 0 48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4:06.1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0 664 0,'0'-38'156,"0"0"-124,0 0-32,0 0 78,38 38-31,-38-38-32,37 38 1,1 0 31,38-38 0,-38 38-16,-38-37-15,38 37 30,-38-38-14,0 0 77,0 0-46,38 0-63,0 38 15,-38-38 1,38 0 31,-38 0-16,38 38 110,-38-38-48,38 0 48,-1 38-94,-37-38-32,38 1 32,-38 74 110,-38 1-95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4:09.7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0,'38'0'32,"0"0"61,-1 38-46,1-38-15,0 0 14,0 37-30,0-37 0,-38 38-16,38-38 15,-38 38 17,38 0-17,0-38 16,-38 38 32,38-38 31,0 38-1,-38 0-46,0 0-31,38 0 0,-38 0 30,37-38-14,1 0 61,0 38-77,-38-1 0,38-37 327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42.4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78EB519-BB99-4130-9A27-68AC98522AC5}" emma:medium="tactile" emma:mode="ink">
          <msink:context xmlns:msink="http://schemas.microsoft.com/ink/2010/main" type="inkDrawing" rotatedBoundingBox="5518,1576 8507,1054 8529,1175 5539,1697" shapeName="Other">
            <msink:destinationLink direction="with" ref="{A21C9647-E443-486E-9D58-013743634B61}"/>
            <msink:destinationLink direction="with" ref="{502F31C3-0B44-4DB8-A6F3-D0701D458604}"/>
          </msink:context>
        </emma:interpretation>
      </emma:emma>
    </inkml:annotationXML>
    <inkml:trace contextRef="#ctx0" brushRef="#br0">-2578-682 0,'38'0'63,"0"0"-32,0 0 0,0-38-15,38 0 0,-1 38-16,39-38 15,76 0 1,-39 0-1,1 1 1,75-1 0,39 0-16,-39-38 15,39 38 1,-77 0 0,1 38-1,-39-38-15,-75 38 16,-38 0-1,0 0 1,0 0 47,-76 0 171,0 0-156,76 0 750,38 0-797,-38 0-31,0 0 16,38 0 0,-39 0-1,1 0 1,0 0 0,0 0-1,0 0 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46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21C9647-E443-486E-9D58-013743634B61}" emma:medium="tactile" emma:mode="ink">
          <msink:context xmlns:msink="http://schemas.microsoft.com/ink/2010/main" type="inkDrawing" rotatedBoundingBox="7273,1515 7278,3221 7239,3222 7235,1516" semanticType="callout" shapeName="Other">
            <msink:sourceLink direction="with" ref="{678EB519-BB99-4130-9A27-68AC98522AC5}"/>
            <msink:sourceLink direction="with" ref="{3B3B0069-5EE8-49DF-AD37-532C08EFF336}"/>
          </msink:context>
        </emma:interpretation>
      </emma:emma>
    </inkml:annotationXML>
    <inkml:trace contextRef="#ctx0" brushRef="#br0">-872-834 0,'0'38'172,"0"0"-157,0 0 1,0 76-16,0 0 15,0-1 1,0 39 0,0-38-1,0-1 1,0 1 0,0-38-16,0-38 15,0 0 1,0 0-1,0 0 1,0-1-16,0 1 63,0 0-32,0 0 16,0 0-32,0 0 1,0 0 31,0 38 15,0-38 79,0 0 109,0-1 0,0 1 672,0 0-875,0-76 375,38 38-360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16.9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3B0069-5EE8-49DF-AD37-532C08EFF336}" emma:medium="tactile" emma:mode="ink">
          <msink:context xmlns:msink="http://schemas.microsoft.com/ink/2010/main" type="inkDrawing" rotatedBoundingBox="8112,2350 8112,2388 8097,2388 8097,2350" shapeName="Other">
            <msink:destinationLink direction="with" ref="{A21C9647-E443-486E-9D58-013743634B61}"/>
          </msink:context>
        </emma:interpretation>
      </emma:emma>
    </inkml:annotationXML>
    <inkml:trace contextRef="#ctx0" brushRef="#br0">0 0 0,'0'38'46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49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02F31C3-0B44-4DB8-A6F3-D0701D458604}" emma:medium="tactile" emma:mode="ink">
          <msink:context xmlns:msink="http://schemas.microsoft.com/ink/2010/main" type="inkDrawing" rotatedBoundingBox="9234,1326 9755,3186 8954,3410 8433,1551" semanticType="callout" shapeName="Other">
            <msink:sourceLink direction="with" ref="{678EB519-BB99-4130-9A27-68AC98522AC5}"/>
            <msink:sourceLink direction="with" ref="{F5043E0D-241B-4910-9FD0-0AA3BAE63476}"/>
          </msink:context>
        </emma:interpretation>
      </emma:emma>
    </inkml:annotationXML>
    <inkml:trace contextRef="#ctx0" brushRef="#br0">986-985 0,'0'38'47,"0"0"-16,0-1-16,0 1 1,0 38 0,0-38-1,0 0 1,-38 38 0,38 38-1,-38-77-15,38 39 16,-38 0-1,38 0 1,-38 38 0,38-39-16,0 1 15,0 0 1,-38-38 0,38 76-1,-38-76-15,38 0 16,0-1-1,0 1 17,0 0-1,0 0-15,0 0 30,0 0 33,0 0-17,0 0 126,0 0-95,0 0 17,0 0-95</inkml:trace>
    <inkml:trace contextRef="#ctx0" brushRef="#br0" timeOffset="3189.4996">948 114 0,'38'0'31,"0"0"16,0 0-31,37 0 0,-37 0 15,0 0-16,0 0 1,0 0 0,0 0 15,0 0-15,0 0-1,0 0 32,-38 38 47,0 0-63,0 0-15,0 0 15,0 0-15,0 0 15,0-1 16,38 1-32,-38 0 1,0 0 31,0 0-16,0 0 0,0 0 1,0 0 30,0 0 32,37-38-32,-37 38 1,0 0 171,0-1-156,0 1-46,0 0-1,0-76 141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8:57.9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621869-03EE-4E7C-9040-1CA8C1AB22A8}" emma:medium="tactile" emma:mode="ink">
          <msink:context xmlns:msink="http://schemas.microsoft.com/ink/2010/main" type="writingRegion" rotatedBoundingBox="9742,2009 12903,1947 12929,3281 9767,3343">
            <msink:destinationLink direction="with" ref="{4F2CE944-EB06-4AB0-AE83-AAC0C3A60419}"/>
          </msink:context>
        </emma:interpretation>
      </emma:emma>
    </inkml:annotationXML>
    <inkml:traceGroup>
      <inkml:annotationXML>
        <emma:emma xmlns:emma="http://www.w3.org/2003/04/emma" version="1.0">
          <emma:interpretation id="{81B54CB3-71AD-4C74-B2BF-69CBF1D50654}" emma:medium="tactile" emma:mode="ink">
            <msink:context xmlns:msink="http://schemas.microsoft.com/ink/2010/main" type="paragraph" rotatedBoundingBox="9742,2009 12903,1947 12929,3281 9767,3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30F178-7245-4021-9B0E-DB4713FEF147}" emma:medium="tactile" emma:mode="ink">
              <msink:context xmlns:msink="http://schemas.microsoft.com/ink/2010/main" type="line" rotatedBoundingBox="9742,2008 12903,1947 12929,3281 9767,3343"/>
            </emma:interpretation>
          </emma:emma>
        </inkml:annotationXML>
        <inkml:traceGroup>
          <inkml:annotationXML>
            <emma:emma xmlns:emma="http://www.w3.org/2003/04/emma" version="1.0">
              <emma:interpretation id="{F5043E0D-241B-4910-9FD0-0AA3BAE63476}" emma:medium="tactile" emma:mode="ink">
                <msink:context xmlns:msink="http://schemas.microsoft.com/ink/2010/main" type="inkWord" rotatedBoundingBox="9742,2008 12903,1947 12929,3281 9767,3343">
                  <msink:destinationLink direction="with" ref="{502F31C3-0B44-4DB8-A6F3-D0701D458604}"/>
                </msink:context>
              </emma:interpretation>
            </emma:emma>
          </inkml:annotationXML>
          <inkml:trace contextRef="#ctx0" brushRef="#br0">2805 190 0,'-37'0'31,"-1"0"16,-38 0 0,38 0 0,0 0-32,0 0 32,0 0-16,0 38 16,0-38-31,0 0 31,38 38-32,-37-38 17,37 38-1,-38-38-15,38 38-1,0-1 16,0 1 1,0 0-1,0 38 31,0-38-30,0 0 15,0 0-16,0 0 0,0 0-15,0 0 31,0-1-32,0 1 1,0 0 31,38-38 203,-1 0-172,1 0-63,0 0 17,0 0-1,0 0 16,0 0-16,0 0-15,0 0 31,0 0-16,0 0 47,-38-38-31,0 0-32,0 1 17,0-1-1,0 0 16,0 0-32,38 0 1,-38-38 15,37 76-31,-37-38 16,0 0 0,38 38 15,-38-38-31,0 0 15,0 1 189,0 74-79,0 1-110,0 0 48,0 0-16,0 38 31,0-38-31,38 0-16,0-38 0,-38 38 0,38-38-31,0 38 47,0 0 0,0-38-16,0 0 1,-38 37-17,38-37 1,-38 38-1,38-38 1,-1 0 0,1 0 15,0 0-15,-38 38-1,0 0 48</inkml:trace>
          <inkml:trace contextRef="#ctx0" brushRef="#br0" timeOffset="-24649.8011">1630-341 0</inkml:trace>
          <inkml:trace contextRef="#ctx0" brushRef="#br0" timeOffset="4093.0826">3981 266 0,'0'38'16,"0"0"31,0-1-32,0 1 16,0 0-31,0 0 16,0 0 0,0 0-16,0 0 15,0 0 17,0 0-1,0 0 16,0 0-32,0-1 32,0 1-16,0 0 32,0 0 31,0 0 78,0-76 31,0 0-203,0 0 31,0 0-15,0 1-1,0-1-15,0 0 16,0 0-1,0 0 1,0 0 0,0 0-16,38 38 15,-38-76 1,37 76 0,-37-38-1,38 0 1,-38 1-16,0-1 31,38 38-15,-38-38 31,38 0 15,0 0-31,0 38-15,0 0 31,0 0-32,0 0 1,-38-38 0,38 38-1,0 0 1,-1 0 0,39 0-16,-38 0 15,0 0 1,0 0-1,0 0 17,-38 38 15,0 0-32,0 0 32,38-38 16,0 38-32,-38 0-16,0-1 17,0 1-1,0 38-15,0-38-1,0 38 16,0-38 16,0 0 0,0 0-16,0 0 48,38-1-17,-38 1 47,0 0-77,0 0 186,0-76-46,0 0-156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9:04.7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2CE944-EB06-4AB0-AE83-AAC0C3A60419}" emma:medium="tactile" emma:mode="ink">
          <msink:context xmlns:msink="http://schemas.microsoft.com/ink/2010/main" type="inkDrawing" rotatedBoundingBox="13683,1288 13691,3297 13578,3298 13571,1288" semanticType="verticalRange" shapeName="Other">
            <msink:sourceLink direction="with" ref="{63621869-03EE-4E7C-9040-1CA8C1AB22A8}"/>
          </msink:context>
        </emma:interpretation>
      </emma:emma>
    </inkml:annotationXML>
    <inkml:trace contextRef="#ctx0" brushRef="#br0">0 0 0,'38'0'16,"-38"38"62,0 0-63,0 0-15,38 37 16,0 39 0,-38 0-1,0 38 1,0-39-16,0 1 16,0 38-1,0-77 1,0 1-1,0 0 1,0 38-16,0-38 16,0-1-1,0 1 1,0 0 0,-38-38-16,38 0 15,0 0 1,0 0 15,0 0-15,0 0 31,0-1-32,0 1 32,-38 0 47,38 0 343,0 0-405,0-76 108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9:08.8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B6949B-D56B-4176-BEF0-F5D79CB9360A}" emma:medium="tactile" emma:mode="ink">
          <msink:context xmlns:msink="http://schemas.microsoft.com/ink/2010/main" type="inkDrawing" rotatedBoundingBox="14390,1731 14519,3183 13956,3233 13827,1781" semanticType="verticalRange" shapeName="Other">
            <msink:sourceLink direction="with" ref="{7E1E3E66-0424-4CB3-A92E-477B107ABECB}"/>
          </msink:context>
        </emma:interpretation>
      </emma:emma>
    </inkml:annotationXML>
    <inkml:trace contextRef="#ctx0" brushRef="#br0">420 0 0,'-38'0'32,"1"0"-17,37 38 16,0 0-15,-38-38 0,38 38 15,-38-38-15,0 37-1,38 1 32,-38-38-16,38 38 1,-38 0-1,38 0 0,0 0 0,0 0 16,0 0-31,-38-38-16,0 0 31,38 38-15,0 0-1,-38-38 1,38 38 0,0-1 30,-38-37-30,38 38 31,0 0 0,0 0-16,0 0 0,0 0 16,0 0 78,0 38-31,0-38-63,0 0 16,0-1-31,38 1 15,-38 0 16,38-38-32,-38 38 1,0 0 15,38-38 266,0 38-250,0-38-47,0 38 16,0-38-1,-38 38 1,38 0 0,0-38-16,-1 0 15,-37 38 16,38-38-15,0 0 31,-38 38-16,38-38-15,0 37 62,0-37-16,0 38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6.4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0,'0'38'94,"0"0"-63,0 0 0,0 0-31,0 0 32,0 0 15,0 0-16,0 0-16,0-1 17,0 1 15,0 0-32,0 0 1,0 0 15,0 0 32,0 0-48,0 0 1,0 0 31,0 0-16,0 0 16,0-1-47,0 1 47,0 0 46,0 0-77,0 0 15,0 0 63,0 0-31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59:29.0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1E3E66-0424-4CB3-A92E-477B107ABECB}" emma:medium="tactile" emma:mode="ink">
          <msink:context xmlns:msink="http://schemas.microsoft.com/ink/2010/main" type="writingRegion" rotatedBoundingBox="15775,1080 20472,1137 20445,3349 15748,3291">
            <msink:destinationLink direction="with" ref="{F9B6949B-D56B-4176-BEF0-F5D79CB9360A}"/>
          </msink:context>
        </emma:interpretation>
      </emma:emma>
    </inkml:annotationXML>
    <inkml:traceGroup>
      <inkml:annotationXML>
        <emma:emma xmlns:emma="http://www.w3.org/2003/04/emma" version="1.0">
          <emma:interpretation id="{1F6DA710-B6FF-48A8-9EF7-EFDF91806788}" emma:medium="tactile" emma:mode="ink">
            <msink:context xmlns:msink="http://schemas.microsoft.com/ink/2010/main" type="paragraph" rotatedBoundingBox="15775,1080 20472,1137 20445,3349 15748,3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4CE920-3627-485F-8CAE-E8F285869FEE}" emma:medium="tactile" emma:mode="ink">
              <msink:context xmlns:msink="http://schemas.microsoft.com/ink/2010/main" type="line" rotatedBoundingBox="15775,1080 20472,1137 20445,3349 15748,3291"/>
            </emma:interpretation>
          </emma:emma>
        </inkml:annotationXML>
        <inkml:traceGroup>
          <inkml:annotationXML>
            <emma:emma xmlns:emma="http://www.w3.org/2003/04/emma" version="1.0">
              <emma:interpretation id="{5B61E478-B003-4F27-AF00-5EDEF6D4AEE1}" emma:medium="tactile" emma:mode="ink">
                <msink:context xmlns:msink="http://schemas.microsoft.com/ink/2010/main" type="inkWord" rotatedBoundingBox="20395,1137 20472,1137 20447,3222 20369,3221"/>
              </emma:interpretation>
            </emma:emma>
          </inkml:annotationXML>
          <inkml:trace contextRef="#ctx0" brushRef="#br0">4094-1289 0,'0'38'62,"0"0"-30,0 0-1,0 0 0,0 0 0,0 0-31,0 38 32,0-39-1,0 39-15,0-38-16,0 38 31,0-38 0,0 0-31,0 0 16,0 0 31,0 0-32,0-1 48,0 1-1,0 0-46,0 0 62,0 0-31,0 0-47,0 0 47,0 0-16,0 0 16,0 0-32,0 0 95,0-1-16,38 1 171</inkml:trace>
          <inkml:trace contextRef="#ctx0" brushRef="#br0" timeOffset="4377.7169">4094 720 0,'0'38'234,"0"0"-202,0-76 108</inkml:trace>
          <inkml:trace contextRef="#ctx0" brushRef="#br0" timeOffset="1651.8035">4132 720 0</inkml:trace>
          <inkml:trace contextRef="#ctx0" brushRef="#br0" timeOffset="-15879.9473">-531-872 0,'0'38'47,"0"0"-32,38-38 17,-38 38 15,0 0-1,38-38-14,-38 38-1,38 0-15,-38 0-1,38-38 16,-38 38-15,38-1 31,-38 1-31,37-38-1,-37 38 1,38 38 31,-38-38 15,38-38-62,-38 38 31,38-38 16,-38 38-31,0 0 15,0 0-15,0 0 265,38-38-93,0 37-157,-38 1 0,38-38 47,-38-38 125,0 1-187,0-1 31,38 0-32,-38 0 1,38 0 31,-38 0-31,38 38-1,0-76 16,-1 76-31,1-76 16,0 76 0,0-38-1,0 38 1,-38-37-16,38-1 16,0 38-1,0-38 1,0 0 15,0 38-15,0-38-1,-1 0 17,1 38-1</inkml:trace>
          <inkml:trace contextRef="#ctx0" brushRef="#br0" timeOffset="-13235.3565">0 0 0,'0'38'16,"0"0"15,0 0 0,0 0-15,0 0 0,0 0-1,0 0 17,0-1-17,0 1 1,0 0 15,0 0 0,0 0 16,0 0 31,0 0-31,0 0-16,0 0 32,0 0-16,0 0 93,0-1-61,0 1-64,0 0 16,0 0 79,0 0-16,0-76 124</inkml:trace>
          <inkml:trace contextRef="#ctx0" brushRef="#br0" timeOffset="-8746.3607">947 38 0,'0'38'109,"0"0"-78,0 0-15,0 0 31,-37-38-32,37 38 1,0 0 15,-38-1-15,0-37-1,38 38 1,0 0 31,0 0-16,0 0 0,0 0 1,0 0 15,0 0-32,0 0 32,0 0 16,38 0-1,-38-1-31,38-37-31,-1 0 47,1 0-16,0 0 1,0 0-17,38 0 17,-38 0-1,0 0-16,0 0 32,0 0-31,0 0 0,-1 0 15,1 0 0,0 0-15,0 0 15,0-37-15,0 37 30,0 0-30,-38-38-16,38 38 31,-38-38 16,0 0 0,0 0-31,0 0-1,0 0 1,0 0 0,0 0-1,0 0-15,0 0 16,0 1 15,-38 37 32,0 0-32,38-38-16,0 0 32,-38 0-47,38 0 32,-38 38 14,38-38-46,-38 0 63,38 0-63,-38 38 16,38-38-1,0 0 16,0 0-15,0 1 31,-38 37-31,-37-38 62,37 38-31,0 0-32,-38 0 48,76 38-48,-38-1 17,0-37 30,0 0 16,38 38-62,0 0 15,0 0 47,0 0-47,0 0 79</inkml:trace>
          <inkml:trace contextRef="#ctx0" brushRef="#br0" timeOffset="-3101.9798">2236-76 0,'0'38'46,"0"0"1,0 0-15,0 0-1,0 0-16,0 0 17,0 0-1,0 0-15,0 0-1,0-1 32,0 1-31,0 0 31,0 0-32,0 0 16,0 0 16,0 0 16,0 0 15,38-38 109,0 38-108,0-38-64,-38 38 1,38-38 15,0 0-15,0 0 31,0 0-1,0 0-14,0 0-17,0 0 17,-1 0 14,1 0 17,0 0-63,0 0 31,0 0 0,0 0 1,0 0-1,0-38 0,-38 0 16,0 0-47,0 0 31,0 0 1,0 0 14,0 0-30,38 38 0,-38-38-16,0 0 15,38 1 1,0-1 0,-1-38 15,-37 38-16,0 0 17,38 0-1,-38 0 31,0 0-15,0 0 31,0 0 1,0 1 30,0 74 94,0 1-187,0 0-1,0 0 32,0 0 0,0 0-47,0 0 31,0 0 16,0 0 0,0 0-16,0 0 47,0-1-46,0 1 15,0 0-32,0 0 32,0 0 0,38-38 15,0 38 17,-38 0-33,38-38 1,-38 38-15,38-38 14,0 0-30,0 0 47,0 38 15,0-38 62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9.2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39 305 0,'0'-38'78,"0"0"31,0 0-15,0 1-78,0-1 31,-38 0 281,38 0-141,0 0-140,0 76 187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0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 0 0,'0'38'62,"0"0"-15,0-1-31,0 1 31,0 0-16,0 0 0,0 0 16,0 0 0,38-38 141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2.4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0,'0'38'78,"0"37"-62,0-37 0,0 0-1,0 0 1,0 38 0,0-38 15,0 0-16,0 38 1,0-38 15,0-1-15,0 1 0,0 38-1,0-38-15,0 0 16,0 0-1,0 0 1,0 0 0,0 0-16,0 37 15,0-37 1,0 0 0,0 0-1,0 0-15,0 0 16,0 0 15,0 0 0,0 0-15,0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5.9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0 190 0,'0'-38'46,"0"0"-14,0 0-1,38 38 16,-38-38-16,38 38-31,0 0 31,0 0 1,0 0 14,-38-38-14,38 38-32,0 0 15,0 0 32,-1 0-16,1 0 16,0 0-15,0 0-1,0 0 31,0 0-30,0 0-1,-38 38 47,0 0-47,0 0 0,0 0 16,0 0-31,0-1 15,-38 1 47,0 0 16,0-38 15,0 38-62,0-38 0,0 0 16,1 0-32,-1 0 0,38 38 16,-38-38-16,0 38 47,0-38 47,38-38 94,0 0-203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0" cy="46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1"/>
            <a:ext cx="3067050" cy="46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6" y="4446588"/>
            <a:ext cx="5191125" cy="4214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60BD1C5-117E-4168-A7B7-3C97EA08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2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4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8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9470EB-6E5D-4277-A232-FAB417D978F4}" type="slidenum">
              <a:rPr lang="en-US" altLang="en-US" smtClean="0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15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48" rIns="92297" bIns="4614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B23C38-E381-4E5B-BE76-C624708CED36}" type="slidenum">
              <a:rPr lang="en-US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50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55907" indent="-290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62934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28107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93280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D81E44E4-4BC4-4A8B-8C00-2341FDED9C6C}" type="slidenum">
              <a:rPr lang="en-US"/>
              <a:pPr eaLnBrk="1" hangingPunct="1">
                <a:defRPr/>
              </a:pPr>
              <a:t>30</a:t>
            </a:fld>
            <a:endParaRPr lang="en-US"/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942976" y="4448176"/>
            <a:ext cx="5191125" cy="4213225"/>
          </a:xfrm>
          <a:noFill/>
          <a:ln w="9525"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3034" tIns="46518" rIns="93034" bIns="46518" anchor="b"/>
          <a:lstStyle/>
          <a:p>
            <a:pPr algn="r" eaLnBrk="0" hangingPunct="0"/>
            <a:fld id="{1C66787E-2916-4B06-8C09-D7DF3ED913EA}" type="slidenum">
              <a:rPr lang="en-US" altLang="en-US" sz="1200">
                <a:ea typeface="MS PGothic" pitchFamily="34" charset="-128"/>
              </a:rPr>
              <a:pPr algn="r" eaLnBrk="0" hangingPunct="0"/>
              <a:t>30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6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994833" y="8893003"/>
            <a:ext cx="3056121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6" tIns="46953" rIns="93906" bIns="46953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B67732-7B28-4105-93A1-95DBC34382F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1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994833" y="8893003"/>
            <a:ext cx="3056121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6" tIns="46953" rIns="93906" bIns="46953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B67732-7B28-4105-93A1-95DBC34382F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0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994833" y="8893003"/>
            <a:ext cx="3056121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6" tIns="46953" rIns="93906" bIns="46953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B67732-7B28-4105-93A1-95DBC34382F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4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48" rIns="92297" bIns="4614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CF4EEF-7C93-406A-8795-E810B73B37EF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70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48" rIns="92297" bIns="4614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12CDF9-9CE1-4C3A-B216-21F233013B38}" type="slidenum">
              <a:rPr lang="en-US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29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48" rIns="92297" bIns="4614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300D61-C73B-4ABF-BED7-AF98D3A7EEF2}" type="slidenum">
              <a:rPr lang="en-US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636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86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025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39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32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40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12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4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56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28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85658C-9C3A-4A04-9BAB-27396EF7E32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Early research on CAT was funded by the U.S. military to enhance mental measurement.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NASD = National Association of Security Dealers.  In 1978 they began developing CAT for regulatory exam to assess knowledge of securities and securities future products among licensed brokers.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The National Council of State Boards of Nursing starting using CAT in 1994.</a:t>
            </a:r>
          </a:p>
        </p:txBody>
      </p:sp>
    </p:spTree>
    <p:extLst>
      <p:ext uri="{BB962C8B-B14F-4D97-AF65-F5344CB8AC3E}">
        <p14:creationId xmlns:p14="http://schemas.microsoft.com/office/powerpoint/2010/main" val="56721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E3732-1ACA-46F7-9A56-BAF93CFEC553}" type="datetime4">
              <a:rPr lang="en-US" smtClean="0"/>
              <a:t>October 2,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FC7D-27F8-4040-9DB7-283913AE0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E40EF-8027-482A-9513-929AFE528679}" type="datetime4">
              <a:rPr lang="en-US" smtClean="0"/>
              <a:t>October 2,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D421E-8161-453C-8076-6BF54067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21664-8ED8-4AFD-8568-EAC5E61CC6A4}" type="datetime4">
              <a:rPr lang="en-US" smtClean="0"/>
              <a:t>October 2,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F06D7-3CF0-4962-B168-1E7701C0A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D1B9E-DDA2-43ED-AFF4-F7E2D267315D}" type="datetime4">
              <a:rPr lang="en-US" smtClean="0"/>
              <a:t>October 2,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44EA-161E-419D-B606-46724030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A5A61-AAD6-44C5-A8A1-49A4CA30FC72}" type="datetime4">
              <a:rPr lang="en-US" smtClean="0"/>
              <a:t>October 2,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8977-03B1-44FE-8B2A-BEE55865E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E4590-AD05-4615-805F-940D88524F7B}" type="datetime4">
              <a:rPr lang="en-US" smtClean="0"/>
              <a:t>October 2,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9EFA-3A8A-4C18-A720-9C0EC50EC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E18C5-6ECF-429E-A954-1125646BB4C5}" type="datetime4">
              <a:rPr lang="en-US" smtClean="0"/>
              <a:t>October 2, 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A2FA-A687-472D-9525-18D7C7100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6503-0B7D-45C0-9497-A8D70E68C7FD}" type="datetime4">
              <a:rPr lang="en-US" smtClean="0"/>
              <a:t>October 2, 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61925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5C0F-D46F-4F15-BEA4-3F0FAA134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C851-5E8F-4A8A-A712-7C98C4922666}" type="datetime4">
              <a:rPr lang="en-US" smtClean="0"/>
              <a:t>October 2, 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4A63-7622-4A0E-8213-283EA964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563E-EA95-40F2-BF6D-8D3834668A19}" type="datetime4">
              <a:rPr lang="en-US" smtClean="0"/>
              <a:t>October 2,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61925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6091-6E7F-47D4-BCEF-D4FB530B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6184-84C6-4A44-AD25-0D1023119EC2}" type="datetime4">
              <a:rPr lang="en-US" smtClean="0"/>
              <a:t>October 2,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E16E-B068-4EA7-9C0F-EA431C66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8324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8324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7994626A-12A8-4B44-B5DA-84B962860028}" type="datetime4">
              <a:rPr lang="en-US" smtClean="0"/>
              <a:t>October 2, 2014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1466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122CADC7-F8D5-43F5-B6BB-578E5327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8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9.wmf"/><Relationship Id="rId18" Type="http://schemas.openxmlformats.org/officeDocument/2006/relationships/customXml" Target="../ink/ink2.xml"/><Relationship Id="rId26" Type="http://schemas.openxmlformats.org/officeDocument/2006/relationships/customXml" Target="../ink/ink6.xml"/><Relationship Id="rId39" Type="http://schemas.openxmlformats.org/officeDocument/2006/relationships/image" Target="../media/image22.e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3.emf"/><Relationship Id="rId34" Type="http://schemas.openxmlformats.org/officeDocument/2006/relationships/customXml" Target="../ink/ink10.xml"/><Relationship Id="rId42" Type="http://schemas.openxmlformats.org/officeDocument/2006/relationships/customXml" Target="../ink/ink14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1.emf"/><Relationship Id="rId25" Type="http://schemas.openxmlformats.org/officeDocument/2006/relationships/image" Target="../media/image15.emf"/><Relationship Id="rId33" Type="http://schemas.openxmlformats.org/officeDocument/2006/relationships/image" Target="../media/image19.emf"/><Relationship Id="rId38" Type="http://schemas.openxmlformats.org/officeDocument/2006/relationships/customXml" Target="../ink/ink12.xml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1.xml"/><Relationship Id="rId20" Type="http://schemas.openxmlformats.org/officeDocument/2006/relationships/customXml" Target="../ink/ink3.xml"/><Relationship Id="rId29" Type="http://schemas.openxmlformats.org/officeDocument/2006/relationships/image" Target="../media/image17.emf"/><Relationship Id="rId41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8.wmf"/><Relationship Id="rId24" Type="http://schemas.openxmlformats.org/officeDocument/2006/relationships/customXml" Target="../ink/ink5.xml"/><Relationship Id="rId32" Type="http://schemas.openxmlformats.org/officeDocument/2006/relationships/customXml" Target="../ink/ink9.xml"/><Relationship Id="rId37" Type="http://schemas.openxmlformats.org/officeDocument/2006/relationships/image" Target="../media/image21.emf"/><Relationship Id="rId40" Type="http://schemas.openxmlformats.org/officeDocument/2006/relationships/customXml" Target="../ink/ink13.xml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4.emf"/><Relationship Id="rId28" Type="http://schemas.openxmlformats.org/officeDocument/2006/relationships/customXml" Target="../ink/ink7.xml"/><Relationship Id="rId36" Type="http://schemas.openxmlformats.org/officeDocument/2006/relationships/customXml" Target="../ink/ink11.xml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2.emf"/><Relationship Id="rId31" Type="http://schemas.openxmlformats.org/officeDocument/2006/relationships/image" Target="../media/image18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2.bin"/><Relationship Id="rId22" Type="http://schemas.openxmlformats.org/officeDocument/2006/relationships/customXml" Target="../ink/ink4.xml"/><Relationship Id="rId27" Type="http://schemas.openxmlformats.org/officeDocument/2006/relationships/image" Target="../media/image16.emf"/><Relationship Id="rId30" Type="http://schemas.openxmlformats.org/officeDocument/2006/relationships/customXml" Target="../ink/ink8.xml"/><Relationship Id="rId35" Type="http://schemas.openxmlformats.org/officeDocument/2006/relationships/image" Target="../media/image20.emf"/><Relationship Id="rId43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wmf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9" Type="http://schemas.openxmlformats.org/officeDocument/2006/relationships/image" Target="../media/image36.emf"/><Relationship Id="rId21" Type="http://schemas.openxmlformats.org/officeDocument/2006/relationships/image" Target="../media/image27.emf"/><Relationship Id="rId34" Type="http://schemas.openxmlformats.org/officeDocument/2006/relationships/customXml" Target="../ink/ink24.xml"/><Relationship Id="rId42" Type="http://schemas.openxmlformats.org/officeDocument/2006/relationships/customXml" Target="../ink/ink28.xml"/><Relationship Id="rId47" Type="http://schemas.openxmlformats.org/officeDocument/2006/relationships/image" Target="../media/image40.emf"/><Relationship Id="rId50" Type="http://schemas.openxmlformats.org/officeDocument/2006/relationships/customXml" Target="../ink/ink32.xml"/><Relationship Id="rId55" Type="http://schemas.openxmlformats.org/officeDocument/2006/relationships/image" Target="../media/image44.emf"/><Relationship Id="rId63" Type="http://schemas.openxmlformats.org/officeDocument/2006/relationships/image" Target="../media/image48.emf"/><Relationship Id="rId68" Type="http://schemas.openxmlformats.org/officeDocument/2006/relationships/customXml" Target="../ink/ink41.xml"/><Relationship Id="rId7" Type="http://schemas.openxmlformats.org/officeDocument/2006/relationships/image" Target="../media/image6.wmf"/><Relationship Id="rId71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15.xml"/><Relationship Id="rId29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8.wmf"/><Relationship Id="rId24" Type="http://schemas.openxmlformats.org/officeDocument/2006/relationships/customXml" Target="../ink/ink19.xml"/><Relationship Id="rId32" Type="http://schemas.openxmlformats.org/officeDocument/2006/relationships/customXml" Target="../ink/ink23.xml"/><Relationship Id="rId37" Type="http://schemas.openxmlformats.org/officeDocument/2006/relationships/image" Target="../media/image35.emf"/><Relationship Id="rId40" Type="http://schemas.openxmlformats.org/officeDocument/2006/relationships/customXml" Target="../ink/ink27.xml"/><Relationship Id="rId45" Type="http://schemas.openxmlformats.org/officeDocument/2006/relationships/image" Target="../media/image39.emf"/><Relationship Id="rId53" Type="http://schemas.openxmlformats.org/officeDocument/2006/relationships/image" Target="../media/image43.emf"/><Relationship Id="rId58" Type="http://schemas.openxmlformats.org/officeDocument/2006/relationships/customXml" Target="../ink/ink36.xml"/><Relationship Id="rId66" Type="http://schemas.openxmlformats.org/officeDocument/2006/relationships/customXml" Target="../ink/ink40.xml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28.emf"/><Relationship Id="rId28" Type="http://schemas.openxmlformats.org/officeDocument/2006/relationships/customXml" Target="../ink/ink21.xml"/><Relationship Id="rId36" Type="http://schemas.openxmlformats.org/officeDocument/2006/relationships/customXml" Target="../ink/ink25.xml"/><Relationship Id="rId49" Type="http://schemas.openxmlformats.org/officeDocument/2006/relationships/image" Target="../media/image41.emf"/><Relationship Id="rId57" Type="http://schemas.openxmlformats.org/officeDocument/2006/relationships/image" Target="../media/image45.emf"/><Relationship Id="rId61" Type="http://schemas.openxmlformats.org/officeDocument/2006/relationships/image" Target="../media/image47.e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6.emf"/><Relationship Id="rId31" Type="http://schemas.openxmlformats.org/officeDocument/2006/relationships/image" Target="../media/image32.emf"/><Relationship Id="rId44" Type="http://schemas.openxmlformats.org/officeDocument/2006/relationships/customXml" Target="../ink/ink29.xml"/><Relationship Id="rId52" Type="http://schemas.openxmlformats.org/officeDocument/2006/relationships/customXml" Target="../ink/ink33.xml"/><Relationship Id="rId60" Type="http://schemas.openxmlformats.org/officeDocument/2006/relationships/customXml" Target="../ink/ink37.xml"/><Relationship Id="rId65" Type="http://schemas.openxmlformats.org/officeDocument/2006/relationships/image" Target="../media/image49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8.bin"/><Relationship Id="rId22" Type="http://schemas.openxmlformats.org/officeDocument/2006/relationships/customXml" Target="../ink/ink18.xml"/><Relationship Id="rId27" Type="http://schemas.openxmlformats.org/officeDocument/2006/relationships/image" Target="../media/image30.emf"/><Relationship Id="rId30" Type="http://schemas.openxmlformats.org/officeDocument/2006/relationships/customXml" Target="../ink/ink22.xml"/><Relationship Id="rId35" Type="http://schemas.openxmlformats.org/officeDocument/2006/relationships/image" Target="../media/image34.emf"/><Relationship Id="rId43" Type="http://schemas.openxmlformats.org/officeDocument/2006/relationships/image" Target="../media/image38.emf"/><Relationship Id="rId48" Type="http://schemas.openxmlformats.org/officeDocument/2006/relationships/customXml" Target="../ink/ink31.xml"/><Relationship Id="rId56" Type="http://schemas.openxmlformats.org/officeDocument/2006/relationships/customXml" Target="../ink/ink35.xml"/><Relationship Id="rId64" Type="http://schemas.openxmlformats.org/officeDocument/2006/relationships/customXml" Target="../ink/ink39.xml"/><Relationship Id="rId69" Type="http://schemas.openxmlformats.org/officeDocument/2006/relationships/image" Target="../media/image51.emf"/><Relationship Id="rId8" Type="http://schemas.openxmlformats.org/officeDocument/2006/relationships/oleObject" Target="../embeddings/oleObject15.bin"/><Relationship Id="rId51" Type="http://schemas.openxmlformats.org/officeDocument/2006/relationships/image" Target="../media/image42.emf"/><Relationship Id="rId3" Type="http://schemas.openxmlformats.org/officeDocument/2006/relationships/notesSlide" Target="../notesSlides/notesSlide4.xml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5.emf"/><Relationship Id="rId25" Type="http://schemas.openxmlformats.org/officeDocument/2006/relationships/image" Target="../media/image29.emf"/><Relationship Id="rId33" Type="http://schemas.openxmlformats.org/officeDocument/2006/relationships/image" Target="../media/image33.emf"/><Relationship Id="rId38" Type="http://schemas.openxmlformats.org/officeDocument/2006/relationships/customXml" Target="../ink/ink26.xml"/><Relationship Id="rId46" Type="http://schemas.openxmlformats.org/officeDocument/2006/relationships/customXml" Target="../ink/ink30.xml"/><Relationship Id="rId59" Type="http://schemas.openxmlformats.org/officeDocument/2006/relationships/image" Target="../media/image46.emf"/><Relationship Id="rId67" Type="http://schemas.openxmlformats.org/officeDocument/2006/relationships/image" Target="../media/image50.emf"/><Relationship Id="rId20" Type="http://schemas.openxmlformats.org/officeDocument/2006/relationships/customXml" Target="../ink/ink17.xml"/><Relationship Id="rId41" Type="http://schemas.openxmlformats.org/officeDocument/2006/relationships/image" Target="../media/image37.emf"/><Relationship Id="rId54" Type="http://schemas.openxmlformats.org/officeDocument/2006/relationships/customXml" Target="../ink/ink34.xml"/><Relationship Id="rId62" Type="http://schemas.openxmlformats.org/officeDocument/2006/relationships/customXml" Target="../ink/ink38.xml"/><Relationship Id="rId70" Type="http://schemas.openxmlformats.org/officeDocument/2006/relationships/customXml" Target="../ink/ink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jpe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jpeg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uth.edu/chqs/surveys/safety-attitudes-and-safety-climate-questionnaire/" TargetMode="External"/><Relationship Id="rId2" Type="http://schemas.openxmlformats.org/officeDocument/2006/relationships/hyperlink" Target="http://www.ahrq.gov/legacy/qual/patientsafetyculture/hospsurv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dss.org/content/patient-safety-climate-healthcare-organizations-psch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6.emf"/><Relationship Id="rId4" Type="http://schemas.openxmlformats.org/officeDocument/2006/relationships/oleObject" Target="../embeddings/Microsoft_Excel_97-2003_Worksheet2.xls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350.emf"/><Relationship Id="rId18" Type="http://schemas.openxmlformats.org/officeDocument/2006/relationships/customXml" Target="../ink/ink49.xml"/><Relationship Id="rId3" Type="http://schemas.openxmlformats.org/officeDocument/2006/relationships/image" Target="../media/image67.gif"/><Relationship Id="rId21" Type="http://schemas.openxmlformats.org/officeDocument/2006/relationships/image" Target="../media/image390.emf"/><Relationship Id="rId7" Type="http://schemas.openxmlformats.org/officeDocument/2006/relationships/image" Target="../media/image320.emf"/><Relationship Id="rId12" Type="http://schemas.openxmlformats.org/officeDocument/2006/relationships/customXml" Target="../ink/ink46.xml"/><Relationship Id="rId17" Type="http://schemas.openxmlformats.org/officeDocument/2006/relationships/image" Target="../media/image370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48.xml"/><Relationship Id="rId20" Type="http://schemas.openxmlformats.org/officeDocument/2006/relationships/customXml" Target="../ink/ink50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0.emf"/><Relationship Id="rId5" Type="http://schemas.openxmlformats.org/officeDocument/2006/relationships/customXml" Target="../ink/ink43.xml"/><Relationship Id="rId15" Type="http://schemas.openxmlformats.org/officeDocument/2006/relationships/image" Target="../media/image360.emf"/><Relationship Id="rId10" Type="http://schemas.openxmlformats.org/officeDocument/2006/relationships/customXml" Target="../ink/ink45.xml"/><Relationship Id="rId19" Type="http://schemas.openxmlformats.org/officeDocument/2006/relationships/image" Target="../media/image380.emf"/><Relationship Id="rId4" Type="http://schemas.openxmlformats.org/officeDocument/2006/relationships/hyperlink" Target="mailto:drhays@ucla.edu" TargetMode="External"/><Relationship Id="rId9" Type="http://schemas.openxmlformats.org/officeDocument/2006/relationships/image" Target="../media/image330.emf"/><Relationship Id="rId14" Type="http://schemas.openxmlformats.org/officeDocument/2006/relationships/customXml" Target="../ink/ink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162050"/>
          </a:xfrm>
        </p:spPr>
        <p:txBody>
          <a:bodyPr/>
          <a:lstStyle/>
          <a:p>
            <a:pPr algn="ctr"/>
            <a:r>
              <a:rPr lang="en-US" altLang="en-US" sz="3200" dirty="0" smtClean="0">
                <a:latin typeface="Comic Sans MS" pitchFamily="66" charset="0"/>
              </a:rPr>
              <a:t>Methods for Assessing Safety Culture: </a:t>
            </a:r>
            <a:br>
              <a:rPr lang="en-US" altLang="en-US" sz="3200" dirty="0" smtClean="0">
                <a:latin typeface="Comic Sans MS" pitchFamily="66" charset="0"/>
              </a:rPr>
            </a:br>
            <a:r>
              <a:rPr lang="en-US" altLang="en-US" sz="3200" dirty="0" smtClean="0">
                <a:latin typeface="Comic Sans MS" pitchFamily="66" charset="0"/>
              </a:rPr>
              <a:t>A View from the Outside </a:t>
            </a:r>
          </a:p>
        </p:txBody>
      </p:sp>
      <p:pic>
        <p:nvPicPr>
          <p:cNvPr id="307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5597" y="4012288"/>
            <a:ext cx="4572000" cy="3233737"/>
          </a:xfrm>
        </p:spPr>
      </p:pic>
      <p:sp>
        <p:nvSpPr>
          <p:cNvPr id="3076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1219201"/>
            <a:ext cx="9144000" cy="1295400"/>
          </a:xfrm>
        </p:spPr>
        <p:txBody>
          <a:bodyPr/>
          <a:lstStyle/>
          <a:p>
            <a:endParaRPr lang="en-US" altLang="en-US" sz="2400" dirty="0" smtClean="0">
              <a:latin typeface="Comic Sans MS" pitchFamily="66" charset="0"/>
            </a:endParaRPr>
          </a:p>
          <a:p>
            <a:pPr algn="ctr"/>
            <a:r>
              <a:rPr lang="en-US" altLang="en-US" sz="2400" dirty="0" smtClean="0">
                <a:latin typeface="Comic Sans MS" pitchFamily="66" charset="0"/>
              </a:rPr>
              <a:t>October 2, 2014 (9:30 – 10:30 EDT)</a:t>
            </a:r>
          </a:p>
          <a:p>
            <a:pPr algn="ctr"/>
            <a:r>
              <a:rPr lang="en-US" sz="2000" i="1" dirty="0" smtClean="0">
                <a:latin typeface="Comic Sans MS" panose="030F0702030302020204" pitchFamily="66" charset="0"/>
              </a:rPr>
              <a:t>Safety Culture </a:t>
            </a:r>
            <a:r>
              <a:rPr lang="en-US" sz="2000" i="1" dirty="0" smtClean="0">
                <a:latin typeface="Comic Sans MS" panose="030F0702030302020204" pitchFamily="66" charset="0"/>
              </a:rPr>
              <a:t>Conference</a:t>
            </a:r>
          </a:p>
          <a:p>
            <a:pPr algn="ctr"/>
            <a:r>
              <a:rPr lang="en-US" sz="2000" i="1" dirty="0" smtClean="0">
                <a:latin typeface="Comic Sans MS" panose="030F0702030302020204" pitchFamily="66" charset="0"/>
              </a:rPr>
              <a:t>(AHRQ Watts Branch Conference Room)</a:t>
            </a:r>
          </a:p>
          <a:p>
            <a:pPr algn="ctr"/>
            <a:endParaRPr lang="en-US" sz="2000" i="1" dirty="0">
              <a:latin typeface="Comic Sans MS" panose="030F0702030302020204" pitchFamily="66" charset="0"/>
            </a:endParaRPr>
          </a:p>
          <a:p>
            <a:endParaRPr lang="en-US" altLang="en-US" sz="2400" dirty="0" smtClean="0">
              <a:latin typeface="Comic Sans MS" pitchFamily="66" charset="0"/>
            </a:endParaRP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62000" y="2799627"/>
            <a:ext cx="7086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en-US" sz="2800" smtClean="0">
              <a:latin typeface="Comic Sans MS" pitchFamily="66" charset="0"/>
            </a:endParaRPr>
          </a:p>
          <a:p>
            <a:pPr algn="ctr"/>
            <a:r>
              <a:rPr lang="en-US" altLang="en-US" sz="2800" smtClean="0">
                <a:latin typeface="Comic Sans MS" pitchFamily="66" charset="0"/>
              </a:rPr>
              <a:t>Ron </a:t>
            </a:r>
            <a:r>
              <a:rPr lang="en-US" altLang="en-US" sz="2800" dirty="0" err="1" smtClean="0">
                <a:latin typeface="Comic Sans MS" pitchFamily="66" charset="0"/>
              </a:rPr>
              <a:t>D.Hays</a:t>
            </a:r>
            <a:r>
              <a:rPr lang="en-US" altLang="en-US" sz="2800" dirty="0">
                <a:latin typeface="Comic Sans MS" pitchFamily="66" charset="0"/>
              </a:rPr>
              <a:t>, Ph.D</a:t>
            </a:r>
            <a:r>
              <a:rPr lang="en-US" altLang="en-US" sz="2800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en-US" altLang="en-US" sz="2800" dirty="0" smtClean="0">
                <a:latin typeface="Comic Sans MS" pitchFamily="66" charset="0"/>
              </a:rPr>
              <a:t>UCLA Department of Medicine</a:t>
            </a:r>
          </a:p>
          <a:p>
            <a:pPr algn="ctr"/>
            <a:r>
              <a:rPr lang="en-US" altLang="en-US" sz="2800" dirty="0" smtClean="0">
                <a:latin typeface="Comic Sans MS" pitchFamily="66" charset="0"/>
              </a:rPr>
              <a:t>RAND Health Program  </a:t>
            </a:r>
          </a:p>
          <a:p>
            <a:pPr algn="ctr"/>
            <a:endParaRPr lang="en-US" altLang="en-US" sz="2800" b="0" i="1" dirty="0" smtClean="0">
              <a:latin typeface="Comic Sans MS" pitchFamily="66" charset="0"/>
            </a:endParaRPr>
          </a:p>
          <a:p>
            <a:pPr algn="ctr"/>
            <a:endParaRPr lang="en-US" altLang="en-US" sz="2800" b="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Reliability Formulas</a:t>
            </a:r>
            <a:endParaRPr lang="en-US" altLang="en-US" sz="3600" b="0" dirty="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  <a:t/>
            </a: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2057400" y="4287837"/>
          <a:ext cx="1981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88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7"/>
                        <a:ext cx="198120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53000" y="4287837"/>
          <a:ext cx="2362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89" name="Equation" r:id="rId6" imgW="1422400" imgH="431800" progId="Equation.3">
                  <p:embed/>
                </p:oleObj>
              </mc:Choice>
              <mc:Fallback>
                <p:oleObj name="Equation" r:id="rId6" imgW="1422400" imgH="431800" progId="Equation.3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7"/>
                        <a:ext cx="23622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90" name="Equation" r:id="rId8" imgW="1409088" imgH="431613" progId="Equation.3">
                  <p:embed/>
                </p:oleObj>
              </mc:Choice>
              <mc:Fallback>
                <p:oleObj name="Equation" r:id="rId8" imgW="1409088" imgH="431613" progId="Equation.3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0"/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91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1"/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92" name="Equation" r:id="rId12" imgW="1676400" imgH="431800" progId="Equation.3">
                  <p:embed/>
                </p:oleObj>
              </mc:Choice>
              <mc:Fallback>
                <p:oleObj name="Equation" r:id="rId12" imgW="1676400" imgH="431800" progId="Equation.3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2"/>
          <p:cNvGraphicFramePr>
            <a:graphicFrameLocks noChangeAspect="1"/>
          </p:cNvGraphicFramePr>
          <p:nvPr/>
        </p:nvGraphicFramePr>
        <p:xfrm>
          <a:off x="4800600" y="2217549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93" name="Equation" r:id="rId14" imgW="2882900" imgH="431800" progId="Equation.3">
                  <p:embed/>
                </p:oleObj>
              </mc:Choice>
              <mc:Fallback>
                <p:oleObj name="Equation" r:id="rId14" imgW="2882900" imgH="431800" progId="Equation.3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549"/>
                        <a:ext cx="41148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34836" name="Line 19"/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BMS =  Between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Mean Square     N = n of </a:t>
            </a:r>
            <a:r>
              <a:rPr lang="en-US" altLang="en-US" sz="2000" dirty="0" err="1">
                <a:ea typeface="MS PGothic" panose="020B0600070205080204" pitchFamily="34" charset="-128"/>
              </a:rPr>
              <a:t>ratees</a:t>
            </a: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EMS  =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x Item (Rater) Mean Square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Reliability Formulas</a:t>
            </a:r>
            <a:endParaRPr lang="en-US" altLang="en-US" sz="3600" b="0" dirty="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  <a:t/>
            </a: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2057400" y="4287837"/>
          <a:ext cx="1981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0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7"/>
                        <a:ext cx="198120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53000" y="4287837"/>
          <a:ext cx="2362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1" name="Equation" r:id="rId6" imgW="1422400" imgH="431800" progId="Equation.3">
                  <p:embed/>
                </p:oleObj>
              </mc:Choice>
              <mc:Fallback>
                <p:oleObj name="Equation" r:id="rId6" imgW="1422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7"/>
                        <a:ext cx="23622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2" name="Equation" r:id="rId8" imgW="1409088" imgH="431613" progId="Equation.3">
                  <p:embed/>
                </p:oleObj>
              </mc:Choice>
              <mc:Fallback>
                <p:oleObj name="Equation" r:id="rId8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0"/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3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1"/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4" name="Equation" r:id="rId12" imgW="1676400" imgH="431800" progId="Equation.3">
                  <p:embed/>
                </p:oleObj>
              </mc:Choice>
              <mc:Fallback>
                <p:oleObj name="Equation" r:id="rId12" imgW="1676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2"/>
          <p:cNvGraphicFramePr>
            <a:graphicFrameLocks noChangeAspect="1"/>
          </p:cNvGraphicFramePr>
          <p:nvPr/>
        </p:nvGraphicFramePr>
        <p:xfrm>
          <a:off x="4800600" y="2217549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5" name="Equation" r:id="rId14" imgW="2882900" imgH="431800" progId="Equation.3">
                  <p:embed/>
                </p:oleObj>
              </mc:Choice>
              <mc:Fallback>
                <p:oleObj name="Equation" r:id="rId14" imgW="288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549"/>
                        <a:ext cx="41148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34836" name="Line 19"/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BMS =  Between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Mean Square     N = n of </a:t>
            </a:r>
            <a:r>
              <a:rPr lang="en-US" altLang="en-US" sz="2000" dirty="0" err="1">
                <a:ea typeface="MS PGothic" panose="020B0600070205080204" pitchFamily="34" charset="-128"/>
              </a:rPr>
              <a:t>ratees</a:t>
            </a: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EMS  =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x Item (Rater) Mean Square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1763559" y="3043467"/>
              <a:ext cx="2494800" cy="944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51679" y="3031587"/>
                <a:ext cx="251856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190359" y="354987"/>
              <a:ext cx="82800" cy="437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479" y="343107"/>
                <a:ext cx="1065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313839" y="395667"/>
              <a:ext cx="109440" cy="359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1959" y="383787"/>
                <a:ext cx="1332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286479" y="668907"/>
              <a:ext cx="1641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4599" y="657027"/>
                <a:ext cx="187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559719" y="409347"/>
              <a:ext cx="360" cy="355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7839" y="397467"/>
                <a:ext cx="241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/>
              <p14:cNvContentPartPr/>
              <p14:nvPr/>
            </p14:nvContentPartPr>
            <p14:xfrm>
              <a:off x="572679" y="313227"/>
              <a:ext cx="14400" cy="110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0799" y="301347"/>
                <a:ext cx="381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Ink 7"/>
              <p14:cNvContentPartPr/>
              <p14:nvPr/>
            </p14:nvContentPartPr>
            <p14:xfrm>
              <a:off x="570519" y="341307"/>
              <a:ext cx="16560" cy="109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8639" y="329427"/>
                <a:ext cx="403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750519" y="641547"/>
              <a:ext cx="360" cy="464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8639" y="629667"/>
                <a:ext cx="241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/>
              <p14:cNvContentPartPr/>
              <p14:nvPr/>
            </p14:nvContentPartPr>
            <p14:xfrm>
              <a:off x="750519" y="600507"/>
              <a:ext cx="206640" cy="150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8639" y="588627"/>
                <a:ext cx="2304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/>
              <p14:cNvContentPartPr/>
              <p14:nvPr/>
            </p14:nvContentPartPr>
            <p14:xfrm>
              <a:off x="1105479" y="286587"/>
              <a:ext cx="360" cy="505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3599" y="274707"/>
                <a:ext cx="2412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/>
              <p14:cNvContentPartPr/>
              <p14:nvPr/>
            </p14:nvContentPartPr>
            <p14:xfrm>
              <a:off x="1119159" y="637587"/>
              <a:ext cx="259560" cy="140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07279" y="625707"/>
                <a:ext cx="283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/>
              <p14:cNvContentPartPr/>
              <p14:nvPr/>
            </p14:nvContentPartPr>
            <p14:xfrm>
              <a:off x="1555839" y="613107"/>
              <a:ext cx="259560" cy="219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3959" y="601227"/>
                <a:ext cx="283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/>
              <p14:cNvContentPartPr/>
              <p14:nvPr/>
            </p14:nvContentPartPr>
            <p14:xfrm>
              <a:off x="1596879" y="441747"/>
              <a:ext cx="533160" cy="2629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84999" y="429867"/>
                <a:ext cx="556920" cy="26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/>
              <p14:cNvContentPartPr/>
              <p14:nvPr/>
            </p14:nvContentPartPr>
            <p14:xfrm>
              <a:off x="2074599" y="2895147"/>
              <a:ext cx="164160" cy="162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62719" y="2883267"/>
                <a:ext cx="18792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1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Reliability Formulas</a:t>
            </a:r>
            <a:endParaRPr lang="en-US" altLang="en-US" sz="3600" b="0" dirty="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  <a:t/>
            </a: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2057400" y="4287837"/>
          <a:ext cx="1981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4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7"/>
                        <a:ext cx="198120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53000" y="4287837"/>
          <a:ext cx="2362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5" name="Equation" r:id="rId6" imgW="1422400" imgH="431800" progId="Equation.3">
                  <p:embed/>
                </p:oleObj>
              </mc:Choice>
              <mc:Fallback>
                <p:oleObj name="Equation" r:id="rId6" imgW="1422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7"/>
                        <a:ext cx="23622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6" name="Equation" r:id="rId8" imgW="1409088" imgH="431613" progId="Equation.3">
                  <p:embed/>
                </p:oleObj>
              </mc:Choice>
              <mc:Fallback>
                <p:oleObj name="Equation" r:id="rId8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0"/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7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1"/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8" name="Equation" r:id="rId12" imgW="1676400" imgH="431800" progId="Equation.3">
                  <p:embed/>
                </p:oleObj>
              </mc:Choice>
              <mc:Fallback>
                <p:oleObj name="Equation" r:id="rId12" imgW="1676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2"/>
          <p:cNvGraphicFramePr>
            <a:graphicFrameLocks noChangeAspect="1"/>
          </p:cNvGraphicFramePr>
          <p:nvPr/>
        </p:nvGraphicFramePr>
        <p:xfrm>
          <a:off x="4800600" y="2217549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9" name="Equation" r:id="rId14" imgW="2882900" imgH="431800" progId="Equation.3">
                  <p:embed/>
                </p:oleObj>
              </mc:Choice>
              <mc:Fallback>
                <p:oleObj name="Equation" r:id="rId14" imgW="288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549"/>
                        <a:ext cx="41148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34836" name="Line 19"/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BMS =  Between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Mean Square     N = n of </a:t>
            </a:r>
            <a:r>
              <a:rPr lang="en-US" altLang="en-US" sz="2000" dirty="0" err="1">
                <a:ea typeface="MS PGothic" panose="020B0600070205080204" pitchFamily="34" charset="-128"/>
              </a:rPr>
              <a:t>ratees</a:t>
            </a: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EMS  =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x Item (Rater) Mean Square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4949559" y="4168827"/>
              <a:ext cx="2625840" cy="918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37679" y="4156947"/>
                <a:ext cx="2649600" cy="9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6223239" y="4217067"/>
              <a:ext cx="942120" cy="68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11359" y="4205187"/>
                <a:ext cx="9658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7560999" y="4558347"/>
              <a:ext cx="327600" cy="41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49119" y="4546467"/>
                <a:ext cx="3513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8175159" y="4408227"/>
              <a:ext cx="27360" cy="218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63279" y="4396347"/>
                <a:ext cx="511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8065719" y="4408227"/>
              <a:ext cx="246240" cy="41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53839" y="4396347"/>
                <a:ext cx="2700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/>
              <p14:cNvContentPartPr/>
              <p14:nvPr/>
            </p14:nvContentPartPr>
            <p14:xfrm>
              <a:off x="8120439" y="4626747"/>
              <a:ext cx="205200" cy="27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08559" y="4614867"/>
                <a:ext cx="2289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Ink 7"/>
              <p14:cNvContentPartPr/>
              <p14:nvPr/>
            </p14:nvContentPartPr>
            <p14:xfrm>
              <a:off x="8401959" y="4380867"/>
              <a:ext cx="100800" cy="259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90079" y="4368987"/>
                <a:ext cx="1245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8475399" y="4380867"/>
              <a:ext cx="4104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63519" y="4368987"/>
                <a:ext cx="648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/>
              <p14:cNvContentPartPr/>
              <p14:nvPr/>
            </p14:nvContentPartPr>
            <p14:xfrm>
              <a:off x="8633079" y="4380867"/>
              <a:ext cx="115560" cy="237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21199" y="4368987"/>
                <a:ext cx="139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/>
              <p14:cNvContentPartPr/>
              <p14:nvPr/>
            </p14:nvContentPartPr>
            <p14:xfrm>
              <a:off x="8543439" y="4653027"/>
              <a:ext cx="27720" cy="14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31559" y="4641147"/>
                <a:ext cx="51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/>
              <p14:cNvContentPartPr/>
              <p14:nvPr/>
            </p14:nvContentPartPr>
            <p14:xfrm>
              <a:off x="9034839" y="4326507"/>
              <a:ext cx="62640" cy="3412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022959" y="4314627"/>
                <a:ext cx="864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/>
              <p14:cNvContentPartPr/>
              <p14:nvPr/>
            </p14:nvContentPartPr>
            <p14:xfrm>
              <a:off x="8835039" y="4353507"/>
              <a:ext cx="63720" cy="327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823159" y="4341627"/>
                <a:ext cx="874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/>
              <p14:cNvContentPartPr/>
              <p14:nvPr/>
            </p14:nvContentPartPr>
            <p14:xfrm>
              <a:off x="8993799" y="4408227"/>
              <a:ext cx="360" cy="232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81919" y="4396347"/>
                <a:ext cx="241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/>
              <p14:cNvContentPartPr/>
              <p14:nvPr/>
            </p14:nvContentPartPr>
            <p14:xfrm>
              <a:off x="8993799" y="4408227"/>
              <a:ext cx="360" cy="222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81919" y="4396347"/>
                <a:ext cx="241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/>
              <p14:cNvContentPartPr/>
              <p14:nvPr/>
            </p14:nvContentPartPr>
            <p14:xfrm>
              <a:off x="95679" y="5295267"/>
              <a:ext cx="360" cy="246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799" y="5283387"/>
                <a:ext cx="241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/>
              <p14:cNvContentPartPr/>
              <p14:nvPr/>
            </p14:nvContentPartPr>
            <p14:xfrm>
              <a:off x="27279" y="5307867"/>
              <a:ext cx="177840" cy="151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399" y="5295987"/>
                <a:ext cx="2016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/>
              <p14:cNvContentPartPr/>
              <p14:nvPr/>
            </p14:nvContentPartPr>
            <p14:xfrm>
              <a:off x="27279" y="5541147"/>
              <a:ext cx="177840" cy="410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399" y="5529267"/>
                <a:ext cx="2016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/>
              <p14:cNvContentPartPr/>
              <p14:nvPr/>
            </p14:nvContentPartPr>
            <p14:xfrm>
              <a:off x="240399" y="5281587"/>
              <a:ext cx="128520" cy="277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8519" y="5269707"/>
                <a:ext cx="1522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/>
              <p14:cNvContentPartPr/>
              <p14:nvPr/>
            </p14:nvContentPartPr>
            <p14:xfrm>
              <a:off x="421119" y="5252067"/>
              <a:ext cx="138960" cy="2757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9239" y="5240187"/>
                <a:ext cx="1627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/>
              <p14:cNvContentPartPr/>
              <p14:nvPr/>
            </p14:nvContentPartPr>
            <p14:xfrm>
              <a:off x="662679" y="5131467"/>
              <a:ext cx="60840" cy="246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0799" y="5119587"/>
                <a:ext cx="846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/>
              <p14:cNvContentPartPr/>
              <p14:nvPr/>
            </p14:nvContentPartPr>
            <p14:xfrm>
              <a:off x="791559" y="5090427"/>
              <a:ext cx="259560" cy="205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79679" y="5078547"/>
                <a:ext cx="2833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" name="Ink 22"/>
              <p14:cNvContentPartPr/>
              <p14:nvPr/>
            </p14:nvContentPartPr>
            <p14:xfrm>
              <a:off x="982719" y="4981347"/>
              <a:ext cx="211680" cy="3142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70839" y="4969467"/>
                <a:ext cx="2354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/>
              <p14:cNvContentPartPr/>
              <p14:nvPr/>
            </p14:nvContentPartPr>
            <p14:xfrm>
              <a:off x="1173879" y="4065867"/>
              <a:ext cx="3025080" cy="1232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61999" y="4053987"/>
                <a:ext cx="3048840" cy="12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" name="Ink 24"/>
              <p14:cNvContentPartPr/>
              <p14:nvPr/>
            </p14:nvContentPartPr>
            <p14:xfrm>
              <a:off x="1637559" y="4558347"/>
              <a:ext cx="369000" cy="820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625679" y="4546467"/>
                <a:ext cx="392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6" name="Ink 25"/>
              <p14:cNvContentPartPr/>
              <p14:nvPr/>
            </p14:nvContentPartPr>
            <p14:xfrm>
              <a:off x="1897119" y="4667427"/>
              <a:ext cx="95760" cy="2325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85239" y="4655547"/>
                <a:ext cx="119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8" name="Ink 27"/>
              <p14:cNvContentPartPr/>
              <p14:nvPr/>
            </p14:nvContentPartPr>
            <p14:xfrm>
              <a:off x="7861239" y="4558347"/>
              <a:ext cx="218520" cy="140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849359" y="4546467"/>
                <a:ext cx="2422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/>
              <p14:cNvContentPartPr/>
              <p14:nvPr/>
            </p14:nvContentPartPr>
            <p14:xfrm>
              <a:off x="7560999" y="4332987"/>
              <a:ext cx="192240" cy="2394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49119" y="4321107"/>
                <a:ext cx="2160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0" name="Ink 29"/>
              <p14:cNvContentPartPr/>
              <p14:nvPr/>
            </p14:nvContentPartPr>
            <p14:xfrm>
              <a:off x="7547319" y="4613067"/>
              <a:ext cx="232200" cy="1774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35439" y="4601187"/>
                <a:ext cx="255960" cy="2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94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wg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– (Sx</a:t>
            </a:r>
            <a:r>
              <a:rPr lang="en-US" baseline="-25000" dirty="0" smtClean="0"/>
              <a:t>j</a:t>
            </a:r>
            <a:r>
              <a:rPr lang="en-US" baseline="30000" dirty="0" smtClean="0"/>
              <a:t>2</a:t>
            </a:r>
            <a:r>
              <a:rPr lang="en-US" dirty="0" smtClean="0"/>
              <a:t> / sigma</a:t>
            </a:r>
            <a:r>
              <a:rPr lang="en-US" baseline="-25000" dirty="0" smtClean="0"/>
              <a:t>EU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Within-group </a:t>
            </a:r>
            <a:r>
              <a:rPr lang="en-US" dirty="0" err="1" smtClean="0"/>
              <a:t>interrater</a:t>
            </a:r>
            <a:r>
              <a:rPr lang="en-US" dirty="0" smtClean="0"/>
              <a:t> reliability for </a:t>
            </a:r>
            <a:r>
              <a:rPr lang="en-US" dirty="0" err="1" smtClean="0"/>
              <a:t>Xj</a:t>
            </a:r>
            <a:r>
              <a:rPr lang="en-US" dirty="0" smtClean="0"/>
              <a:t> (Proportion of non-error variance)</a:t>
            </a:r>
          </a:p>
          <a:p>
            <a:pPr lvl="1"/>
            <a:r>
              <a:rPr lang="en-US" dirty="0" smtClean="0"/>
              <a:t>Sx</a:t>
            </a:r>
            <a:r>
              <a:rPr lang="en-US" baseline="-25000" dirty="0" smtClean="0"/>
              <a:t>j</a:t>
            </a:r>
            <a:r>
              <a:rPr lang="en-US" baseline="30000" dirty="0" smtClean="0"/>
              <a:t>2</a:t>
            </a:r>
            <a:r>
              <a:rPr lang="en-US" dirty="0" smtClean="0"/>
              <a:t> = observed variance on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pPr lvl="1"/>
            <a:r>
              <a:rPr lang="en-US" dirty="0" smtClean="0"/>
              <a:t>Sigma</a:t>
            </a:r>
            <a:r>
              <a:rPr lang="en-US" baseline="-25000" dirty="0" smtClean="0"/>
              <a:t>EU</a:t>
            </a:r>
            <a:r>
              <a:rPr lang="en-US" baseline="30000" dirty="0" smtClean="0"/>
              <a:t>2</a:t>
            </a:r>
            <a:r>
              <a:rPr lang="en-US" dirty="0" smtClean="0"/>
              <a:t> = variance on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 if all </a:t>
            </a:r>
            <a:r>
              <a:rPr lang="en-US" dirty="0" err="1" smtClean="0"/>
              <a:t>judgements</a:t>
            </a:r>
            <a:r>
              <a:rPr lang="en-US" dirty="0" smtClean="0"/>
              <a:t> were due to random measurement error</a:t>
            </a:r>
          </a:p>
          <a:p>
            <a:pPr lvl="2"/>
            <a:r>
              <a:rPr lang="en-US" dirty="0" smtClean="0"/>
              <a:t>Expected </a:t>
            </a:r>
            <a:r>
              <a:rPr lang="en-US" dirty="0"/>
              <a:t>error variance based on uniform </a:t>
            </a:r>
            <a:r>
              <a:rPr lang="en-US" dirty="0" smtClean="0"/>
              <a:t>distribution.</a:t>
            </a:r>
          </a:p>
          <a:p>
            <a:pPr lvl="2"/>
            <a:r>
              <a:rPr lang="en-US" dirty="0" smtClean="0"/>
              <a:t>(NCAT</a:t>
            </a:r>
            <a:r>
              <a:rPr lang="en-US" baseline="30000" dirty="0" smtClean="0"/>
              <a:t>2</a:t>
            </a:r>
            <a:r>
              <a:rPr lang="en-US" dirty="0" smtClean="0"/>
              <a:t> – 1)/12</a:t>
            </a:r>
          </a:p>
          <a:p>
            <a:pPr lvl="1"/>
            <a:endParaRPr lang="en-US" dirty="0"/>
          </a:p>
          <a:p>
            <a:r>
              <a:rPr lang="en-US" dirty="0" smtClean="0"/>
              <a:t>James et al. (1984, J App Psych)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5225D58-966A-478E-A3C2-E79165D0486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Item-scale correlation matrix</a:t>
            </a:r>
          </a:p>
        </p:txBody>
      </p:sp>
      <p:graphicFrame>
        <p:nvGraphicFramePr>
          <p:cNvPr id="40964" name="Object 41"/>
          <p:cNvGraphicFramePr>
            <a:graphicFrameLocks/>
          </p:cNvGraphicFramePr>
          <p:nvPr/>
        </p:nvGraphicFramePr>
        <p:xfrm>
          <a:off x="1103313" y="1597025"/>
          <a:ext cx="7010400" cy="481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6" name="Document" r:id="rId4" imgW="6943689" imgH="4714930" progId="Word.Document.8">
                  <p:embed/>
                </p:oleObj>
              </mc:Choice>
              <mc:Fallback>
                <p:oleObj name="Document" r:id="rId4" imgW="6943689" imgH="471493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597025"/>
                        <a:ext cx="7010400" cy="481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pic>
        <p:nvPicPr>
          <p:cNvPr id="40966" name="Picture 8" descr="MPj0433160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52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5901903-52A2-4C9A-BCF7-97E51BEAA2B9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Item-scale correlation matrix</a:t>
            </a:r>
          </a:p>
        </p:txBody>
      </p:sp>
      <p:graphicFrame>
        <p:nvGraphicFramePr>
          <p:cNvPr id="43012" name="Object 41"/>
          <p:cNvGraphicFramePr>
            <a:graphicFrameLocks/>
          </p:cNvGraphicFramePr>
          <p:nvPr/>
        </p:nvGraphicFramePr>
        <p:xfrm>
          <a:off x="1098550" y="1597025"/>
          <a:ext cx="7035800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0" name="Document" r:id="rId4" imgW="6953137" imgH="4705482" progId="Word.Document.8">
                  <p:embed/>
                </p:oleObj>
              </mc:Choice>
              <mc:Fallback>
                <p:oleObj name="Document" r:id="rId4" imgW="6953137" imgH="470548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1597025"/>
                        <a:ext cx="7035800" cy="481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pic>
        <p:nvPicPr>
          <p:cNvPr id="43014" name="Picture 9" descr="MPj043316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38400"/>
            <a:ext cx="16764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EA8C1B-664F-449A-9687-7A7EADC8E969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Confirmatory Factor Analysis</a:t>
            </a:r>
          </a:p>
        </p:txBody>
      </p:sp>
      <p:graphicFrame>
        <p:nvGraphicFramePr>
          <p:cNvPr id="45060" name="Object 5"/>
          <p:cNvGraphicFramePr>
            <a:graphicFrameLocks/>
          </p:cNvGraphicFramePr>
          <p:nvPr/>
        </p:nvGraphicFramePr>
        <p:xfrm>
          <a:off x="1095375" y="1530350"/>
          <a:ext cx="702627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4" name="Document" r:id="rId4" imgW="6967256" imgH="4855381" progId="Word.Document.8">
                  <p:embed/>
                </p:oleObj>
              </mc:Choice>
              <mc:Fallback>
                <p:oleObj name="Document" r:id="rId4" imgW="6967256" imgH="4855381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1530350"/>
                        <a:ext cx="7026275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01199"/>
            <a:ext cx="8629650" cy="1143000"/>
          </a:xfrm>
        </p:spPr>
        <p:txBody>
          <a:bodyPr/>
          <a:lstStyle/>
          <a:p>
            <a:pPr eaLnBrk="1" hangingPunct="1"/>
            <a:r>
              <a:rPr lang="en-US" altLang="en-US" sz="4200" dirty="0" smtClean="0">
                <a:latin typeface="Comic Sans MS" panose="030F0702030302020204" pitchFamily="66" charset="0"/>
              </a:rPr>
              <a:t>Validity</a:t>
            </a:r>
            <a:r>
              <a:rPr lang="en-US" altLang="en-US" dirty="0" smtClean="0">
                <a:latin typeface="Comic Sans MS" panose="030F0702030302020204" pitchFamily="66" charset="0"/>
              </a:rPr>
              <a:t/>
            </a:r>
            <a:br>
              <a:rPr lang="en-US" altLang="en-US" dirty="0" smtClean="0">
                <a:latin typeface="Comic Sans MS" panose="030F0702030302020204" pitchFamily="66" charset="0"/>
              </a:rPr>
            </a:br>
            <a:r>
              <a:rPr lang="en-US" altLang="en-US" sz="3000" i="1" dirty="0" smtClean="0">
                <a:latin typeface="Comic Sans MS" panose="030F0702030302020204" pitchFamily="66" charset="0"/>
              </a:rPr>
              <a:t>Does scale represent </a:t>
            </a:r>
            <a:r>
              <a:rPr lang="en-US" altLang="en-US" sz="3000" i="1" dirty="0">
                <a:latin typeface="Comic Sans MS" panose="030F0702030302020204" pitchFamily="66" charset="0"/>
              </a:rPr>
              <a:t>what it is </a:t>
            </a:r>
            <a:r>
              <a:rPr lang="en-US" altLang="en-US" sz="3000" i="1" dirty="0" smtClean="0">
                <a:latin typeface="Comic Sans MS" panose="030F0702030302020204" pitchFamily="66" charset="0"/>
              </a:rPr>
              <a:t/>
            </a:r>
            <a:br>
              <a:rPr lang="en-US" altLang="en-US" sz="3000" i="1" dirty="0" smtClean="0">
                <a:latin typeface="Comic Sans MS" panose="030F0702030302020204" pitchFamily="66" charset="0"/>
              </a:rPr>
            </a:br>
            <a:r>
              <a:rPr lang="en-US" altLang="en-US" sz="3000" i="1" dirty="0" smtClean="0">
                <a:latin typeface="Comic Sans MS" panose="030F0702030302020204" pitchFamily="66" charset="0"/>
              </a:rPr>
              <a:t>supposed </a:t>
            </a:r>
            <a:r>
              <a:rPr lang="en-US" altLang="en-US" sz="3000" i="1" dirty="0">
                <a:latin typeface="Comic Sans MS" panose="030F0702030302020204" pitchFamily="66" charset="0"/>
              </a:rPr>
              <a:t>to </a:t>
            </a:r>
            <a:r>
              <a:rPr lang="en-US" altLang="en-US" sz="3000" i="1" dirty="0" smtClean="0">
                <a:latin typeface="Comic Sans MS" panose="030F0702030302020204" pitchFamily="66" charset="0"/>
              </a:rPr>
              <a:t>be measuring?</a:t>
            </a:r>
            <a:r>
              <a:rPr lang="en-US" altLang="en-US" sz="3000" i="1" dirty="0">
                <a:latin typeface="Comic Sans MS" panose="030F0702030302020204" pitchFamily="66" charset="0"/>
              </a:rPr>
              <a:t/>
            </a:r>
            <a:br>
              <a:rPr lang="en-US" altLang="en-US" sz="3000" i="1" dirty="0">
                <a:latin typeface="Comic Sans MS" panose="030F0702030302020204" pitchFamily="66" charset="0"/>
              </a:rPr>
            </a:br>
            <a:endParaRPr lang="en-US" altLang="en-US" sz="3000" i="1" dirty="0" smtClean="0">
              <a:latin typeface="Comic Sans MS" panose="030F0702030302020204" pitchFamily="66" charset="0"/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24405"/>
            <a:ext cx="7924800" cy="4525963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Singer et al. (2009) </a:t>
            </a:r>
          </a:p>
          <a:p>
            <a:pPr lvl="1" eaLnBrk="1" hangingPunct="1"/>
            <a:r>
              <a:rPr lang="en-US" altLang="en-US" sz="2600" dirty="0" smtClean="0">
                <a:latin typeface="Comic Sans MS" panose="030F0702030302020204" pitchFamily="66" charset="0"/>
              </a:rPr>
              <a:t>Hospitals with better safety climate overall had lower relative incidence of patient safety indicators</a:t>
            </a:r>
          </a:p>
          <a:p>
            <a:pPr lvl="1" eaLnBrk="1" hangingPunct="1"/>
            <a:r>
              <a:rPr lang="en-US" altLang="en-US" sz="2600" dirty="0" smtClean="0">
                <a:latin typeface="Comic Sans MS" panose="030F0702030302020204" pitchFamily="66" charset="0"/>
              </a:rPr>
              <a:t>Frontline personnel’s (not senior manager’s) perceptions of better safety climate were associated with lower incidence of patient safety indicators</a:t>
            </a:r>
            <a:endParaRPr lang="en-US" altLang="en-US" sz="2600" dirty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96375" cy="1143000"/>
          </a:xfrm>
        </p:spPr>
        <p:txBody>
          <a:bodyPr/>
          <a:lstStyle/>
          <a:p>
            <a:r>
              <a:rPr lang="en-US" sz="3600" dirty="0" smtClean="0"/>
              <a:t>New Directions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Standardized General Population Metric</a:t>
            </a:r>
          </a:p>
          <a:p>
            <a:r>
              <a:rPr lang="en-US" dirty="0" smtClean="0"/>
              <a:t>Category Response Curves</a:t>
            </a:r>
          </a:p>
          <a:p>
            <a:r>
              <a:rPr lang="en-US" dirty="0" smtClean="0"/>
              <a:t>Computer Adaptive Testing</a:t>
            </a:r>
          </a:p>
          <a:p>
            <a:r>
              <a:rPr lang="en-US" dirty="0" smtClean="0"/>
              <a:t>Differential Item Functioning</a:t>
            </a:r>
          </a:p>
          <a:p>
            <a:r>
              <a:rPr lang="en-US" dirty="0" smtClean="0"/>
              <a:t>Linking of Different 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xfrm>
            <a:off x="893763" y="139700"/>
            <a:ext cx="7358062" cy="1146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anose="030F0702030302020204" pitchFamily="66" charset="0"/>
              </a:rPr>
              <a:t>T-score </a:t>
            </a:r>
            <a:r>
              <a:rPr lang="en-US" dirty="0">
                <a:latin typeface="Comic Sans MS" panose="030F0702030302020204" pitchFamily="66" charset="0"/>
              </a:rPr>
              <a:t>Metric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763000" cy="4064000"/>
          </a:xfrm>
        </p:spPr>
        <p:txBody>
          <a:bodyPr>
            <a:normAutofit/>
          </a:bodyPr>
          <a:lstStyle/>
          <a:p>
            <a:pPr marL="651459" indent="-481103" algn="l" eaLnBrk="1" hangingPunct="1">
              <a:buSzPct val="150000"/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 Score</a:t>
            </a:r>
          </a:p>
          <a:p>
            <a:pPr marL="1080250" lvl="1" indent="-481103" algn="l" eaLnBrk="1" hangingPunct="1">
              <a:buSzPct val="150000"/>
              <a:buFont typeface="Symbol" pitchFamily="18" charset="2"/>
              <a:buChar char=""/>
              <a:defRPr/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Mean = 50</a:t>
            </a:r>
          </a:p>
          <a:p>
            <a:pPr marL="1080250" lvl="1" indent="-481103" algn="l" eaLnBrk="1" hangingPunct="1">
              <a:buSzPct val="150000"/>
              <a:buFont typeface="Symbol" pitchFamily="18" charset="2"/>
              <a:buChar char=""/>
              <a:defRPr/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SD = 10</a:t>
            </a:r>
          </a:p>
          <a:p>
            <a:pPr marL="1080250" lvl="1" indent="-481103" algn="l" eaLnBrk="1" hangingPunct="1">
              <a:buSzPct val="150000"/>
              <a:buFont typeface="Symbol" pitchFamily="18" charset="2"/>
              <a:buChar char=""/>
              <a:defRPr/>
            </a:pP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Referenced 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to 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 “General” Pop. </a:t>
            </a:r>
          </a:p>
          <a:p>
            <a:pPr marL="1080250" lvl="1" indent="-481103" eaLnBrk="1" hangingPunct="1">
              <a:buSzPct val="150000"/>
              <a:buFont typeface="Symbol" pitchFamily="18" charset="2"/>
              <a:buChar char=""/>
              <a:defRPr/>
            </a:pPr>
            <a:r>
              <a:rPr lang="en-US" altLang="en-US" sz="3600" dirty="0"/>
              <a:t>T = 50 + (z * 10</a:t>
            </a:r>
            <a:r>
              <a:rPr lang="en-US" altLang="en-US" sz="3600" dirty="0" smtClean="0"/>
              <a:t>)</a:t>
            </a:r>
          </a:p>
          <a:p>
            <a:pPr marL="1080250" lvl="1" indent="-481103" eaLnBrk="1" hangingPunct="1">
              <a:buSzPct val="150000"/>
              <a:buFont typeface="Symbol" pitchFamily="18" charset="2"/>
              <a:buChar char=""/>
              <a:defRPr/>
            </a:pPr>
            <a:endParaRPr lang="en-US" altLang="en-US" sz="3600" dirty="0"/>
          </a:p>
          <a:p>
            <a:pPr marL="199097" indent="0" eaLnBrk="1" hangingPunct="1">
              <a:buSzPct val="150000"/>
              <a:buNone/>
              <a:defRPr/>
            </a:pPr>
            <a:endParaRPr lang="en-US" altLang="en-US" sz="4000" dirty="0"/>
          </a:p>
          <a:p>
            <a:pPr marL="1080250" lvl="1" indent="-481103" algn="l" eaLnBrk="1" hangingPunct="1">
              <a:buSzPct val="150000"/>
              <a:buFont typeface="Symbol" pitchFamily="18" charset="2"/>
              <a:buChar char=""/>
              <a:defRPr/>
            </a:pP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Safety Culture Measures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4350" y="1219200"/>
            <a:ext cx="8324850" cy="4525963"/>
          </a:xfrm>
        </p:spPr>
        <p:txBody>
          <a:bodyPr/>
          <a:lstStyle/>
          <a:p>
            <a:r>
              <a:rPr lang="en-US" dirty="0" smtClean="0"/>
              <a:t>AHRQ Hospital Survey on Patient Safety Culture (HSOPSC)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www.ahrq.gov/legacy/qual/patientsafetyculture/hospsurvindex.htm</a:t>
            </a:r>
            <a:endParaRPr lang="en-US" dirty="0" smtClean="0"/>
          </a:p>
          <a:p>
            <a:r>
              <a:rPr lang="en-US" dirty="0" smtClean="0"/>
              <a:t>Safety Attitudes Questionnaire (SAQ)</a:t>
            </a:r>
          </a:p>
          <a:p>
            <a:pPr lvl="1"/>
            <a:r>
              <a:rPr lang="en-US" dirty="0">
                <a:hlinkClick r:id="rId3"/>
              </a:rPr>
              <a:t>https://med.uth.edu/chqs/surveys/safety-attitudes-and-safety-climate-questionnaire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Patient </a:t>
            </a:r>
            <a:r>
              <a:rPr lang="en-US" dirty="0"/>
              <a:t>Safety Climate in Healthcare Organizations </a:t>
            </a:r>
            <a:r>
              <a:rPr lang="en-US" dirty="0" smtClean="0"/>
              <a:t>(PSCHO) Survey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www.midss.org/content/patient-safety-climate-healthcare-organizations-pscho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77800"/>
            <a:ext cx="8669867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45812"/>
            <a:ext cx="714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CATEGRORY RESPONSE CURVE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77800"/>
            <a:ext cx="8669867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Item Responses and Trait Levels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744538" y="2138363"/>
            <a:ext cx="8054975" cy="2362200"/>
            <a:chOff x="528" y="1347"/>
            <a:chExt cx="5708" cy="1488"/>
          </a:xfrm>
        </p:grpSpPr>
        <p:sp>
          <p:nvSpPr>
            <p:cNvPr id="50181" name="Line 4"/>
            <p:cNvSpPr>
              <a:spLocks noChangeShapeType="1"/>
            </p:cNvSpPr>
            <p:nvPr/>
          </p:nvSpPr>
          <p:spPr bwMode="auto">
            <a:xfrm>
              <a:off x="528" y="2090"/>
              <a:ext cx="5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AutoShape 5"/>
            <p:cNvSpPr>
              <a:spLocks noChangeArrowheads="1"/>
            </p:cNvSpPr>
            <p:nvPr/>
          </p:nvSpPr>
          <p:spPr bwMode="auto">
            <a:xfrm flipV="1">
              <a:off x="1274" y="1691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3" name="AutoShape 6"/>
            <p:cNvSpPr>
              <a:spLocks noChangeArrowheads="1"/>
            </p:cNvSpPr>
            <p:nvPr/>
          </p:nvSpPr>
          <p:spPr bwMode="auto">
            <a:xfrm flipV="1">
              <a:off x="3380" y="1692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4" name="AutoShape 7"/>
            <p:cNvSpPr>
              <a:spLocks noChangeArrowheads="1"/>
            </p:cNvSpPr>
            <p:nvPr/>
          </p:nvSpPr>
          <p:spPr bwMode="auto">
            <a:xfrm flipV="1">
              <a:off x="4411" y="169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5" name="AutoShape 8"/>
            <p:cNvSpPr>
              <a:spLocks noChangeArrowheads="1"/>
            </p:cNvSpPr>
            <p:nvPr/>
          </p:nvSpPr>
          <p:spPr bwMode="auto">
            <a:xfrm>
              <a:off x="1569" y="2203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6" name="AutoShape 9"/>
            <p:cNvSpPr>
              <a:spLocks noChangeArrowheads="1"/>
            </p:cNvSpPr>
            <p:nvPr/>
          </p:nvSpPr>
          <p:spPr bwMode="auto">
            <a:xfrm>
              <a:off x="2733" y="2203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7" name="AutoShape 10"/>
            <p:cNvSpPr>
              <a:spLocks noChangeArrowheads="1"/>
            </p:cNvSpPr>
            <p:nvPr/>
          </p:nvSpPr>
          <p:spPr bwMode="auto">
            <a:xfrm>
              <a:off x="4083" y="220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0188" name="Text Box 11"/>
            <p:cNvSpPr txBox="1">
              <a:spLocks noChangeArrowheads="1"/>
            </p:cNvSpPr>
            <p:nvPr/>
          </p:nvSpPr>
          <p:spPr bwMode="auto">
            <a:xfrm>
              <a:off x="1261" y="2526"/>
              <a:ext cx="8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Item 1</a:t>
              </a:r>
            </a:p>
          </p:txBody>
        </p:sp>
        <p:sp>
          <p:nvSpPr>
            <p:cNvPr id="50189" name="Text Box 12"/>
            <p:cNvSpPr txBox="1">
              <a:spLocks noChangeArrowheads="1"/>
            </p:cNvSpPr>
            <p:nvPr/>
          </p:nvSpPr>
          <p:spPr bwMode="auto">
            <a:xfrm>
              <a:off x="2426" y="2535"/>
              <a:ext cx="8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Item 2</a:t>
              </a:r>
            </a:p>
          </p:txBody>
        </p:sp>
        <p:sp>
          <p:nvSpPr>
            <p:cNvPr id="50190" name="Text Box 13"/>
            <p:cNvSpPr txBox="1">
              <a:spLocks noChangeArrowheads="1"/>
            </p:cNvSpPr>
            <p:nvPr/>
          </p:nvSpPr>
          <p:spPr bwMode="auto">
            <a:xfrm>
              <a:off x="3875" y="2544"/>
              <a:ext cx="8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Item 3</a:t>
              </a:r>
            </a:p>
          </p:txBody>
        </p:sp>
        <p:sp>
          <p:nvSpPr>
            <p:cNvPr id="50191" name="Text Box 14"/>
            <p:cNvSpPr txBox="1">
              <a:spLocks noChangeArrowheads="1"/>
            </p:cNvSpPr>
            <p:nvPr/>
          </p:nvSpPr>
          <p:spPr bwMode="auto">
            <a:xfrm>
              <a:off x="888" y="1347"/>
              <a:ext cx="10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Person 1</a:t>
              </a:r>
            </a:p>
          </p:txBody>
        </p:sp>
        <p:sp>
          <p:nvSpPr>
            <p:cNvPr id="50192" name="Text Box 15"/>
            <p:cNvSpPr txBox="1">
              <a:spLocks noChangeArrowheads="1"/>
            </p:cNvSpPr>
            <p:nvPr/>
          </p:nvSpPr>
          <p:spPr bwMode="auto">
            <a:xfrm>
              <a:off x="2993" y="1347"/>
              <a:ext cx="10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Person 2</a:t>
              </a:r>
            </a:p>
          </p:txBody>
        </p:sp>
        <p:sp>
          <p:nvSpPr>
            <p:cNvPr id="50193" name="Text Box 16"/>
            <p:cNvSpPr txBox="1">
              <a:spLocks noChangeArrowheads="1"/>
            </p:cNvSpPr>
            <p:nvPr/>
          </p:nvSpPr>
          <p:spPr bwMode="auto">
            <a:xfrm>
              <a:off x="4015" y="1347"/>
              <a:ext cx="10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Person 3</a:t>
              </a:r>
            </a:p>
          </p:txBody>
        </p:sp>
        <p:sp>
          <p:nvSpPr>
            <p:cNvPr id="50194" name="AutoShape 17"/>
            <p:cNvSpPr>
              <a:spLocks/>
            </p:cNvSpPr>
            <p:nvPr/>
          </p:nvSpPr>
          <p:spPr bwMode="auto">
            <a:xfrm>
              <a:off x="5073" y="2318"/>
              <a:ext cx="1163" cy="384"/>
            </a:xfrm>
            <a:prstGeom prst="accentCallout2">
              <a:avLst>
                <a:gd name="adj1" fmla="val 18750"/>
                <a:gd name="adj2" fmla="val -4644"/>
                <a:gd name="adj3" fmla="val 18750"/>
                <a:gd name="adj4" fmla="val -23019"/>
                <a:gd name="adj5" fmla="val -57292"/>
                <a:gd name="adj6" fmla="val -42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alibri" panose="020F0502020204030204" pitchFamily="34" charset="0"/>
                </a:rPr>
                <a:t>Trait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alibri" panose="020F0502020204030204" pitchFamily="34" charset="0"/>
                </a:rPr>
                <a:t>Continuum</a:t>
              </a:r>
            </a:p>
          </p:txBody>
        </p:sp>
      </p:grp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2212975" y="5864225"/>
            <a:ext cx="281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www.nihpromis.org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altLang="en-US" sz="3600" smtClean="0">
                <a:latin typeface="Comic Sans MS" panose="030F0702030302020204" pitchFamily="66" charset="0"/>
              </a:rPr>
              <a:t>Computer Adaptive Testing (CAT)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8610600" y="63388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5" name="Picture 4" descr="armyhd"/>
          <p:cNvPicPr>
            <a:picLocks noChangeAspect="1" noChangeArrowheads="1"/>
          </p:cNvPicPr>
          <p:nvPr/>
        </p:nvPicPr>
        <p:blipFill rotWithShape="1">
          <a:blip r:embed="rId3"/>
          <a:srcRect r="79384"/>
          <a:stretch/>
        </p:blipFill>
        <p:spPr bwMode="auto">
          <a:xfrm>
            <a:off x="838200" y="1905000"/>
            <a:ext cx="1657350" cy="87312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205" name="Picture 6" descr="nasd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95638"/>
            <a:ext cx="269081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0" descr="ncsb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55276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5" descr="gr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5705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51689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PROMIS Physical Functioning </a:t>
            </a:r>
            <a:br>
              <a:rPr lang="en-US" altLang="en-US" sz="3600" b="1" dirty="0" smtClean="0">
                <a:latin typeface="Comic Sans MS" pitchFamily="66" charset="0"/>
              </a:rPr>
            </a:br>
            <a:r>
              <a:rPr lang="en-US" altLang="en-US" sz="3600" b="1" dirty="0" smtClean="0">
                <a:latin typeface="Comic Sans MS" pitchFamily="66" charset="0"/>
              </a:rPr>
              <a:t>vs. “Legacy” Measures</a:t>
            </a:r>
          </a:p>
        </p:txBody>
      </p:sp>
      <p:pic>
        <p:nvPicPr>
          <p:cNvPr id="11161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7500" y="6245225"/>
            <a:ext cx="2400300" cy="476250"/>
          </a:xfrm>
        </p:spPr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66800" y="5822196"/>
            <a:ext cx="6934200" cy="18210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1620" name="TextBox 3"/>
          <p:cNvSpPr txBox="1">
            <a:spLocks noChangeArrowheads="1"/>
          </p:cNvSpPr>
          <p:nvPr/>
        </p:nvSpPr>
        <p:spPr bwMode="auto">
          <a:xfrm>
            <a:off x="1143000" y="5726112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 dirty="0">
                <a:latin typeface="Arial" pitchFamily="34" charset="0"/>
              </a:rPr>
              <a:t>10             20             30              40               50           60            70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-271463" y="274638"/>
            <a:ext cx="9575801" cy="1143000"/>
          </a:xfrm>
        </p:spPr>
        <p:txBody>
          <a:bodyPr/>
          <a:lstStyle/>
          <a:p>
            <a:r>
              <a:rPr lang="en-US" altLang="en-US" sz="4000" smtClean="0">
                <a:latin typeface="Comic Sans MS" panose="030F0702030302020204" pitchFamily="66" charset="0"/>
              </a:rPr>
              <a:t>Differential Item Functioning (DIF)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7250" cy="45259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  <a:ea typeface="MS PGothic" pitchFamily="34" charset="-128"/>
              </a:rPr>
              <a:t>Probability of choosing each response category should be the same for those who have the same estimated scale score, regardless of other characteristics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latin typeface="Comic Sans MS" pitchFamily="66" charset="0"/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  <a:ea typeface="MS PGothic" pitchFamily="34" charset="-128"/>
              </a:rPr>
              <a:t>Evaluation of DIF by subgroups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ea typeface="MS PGothic" pitchFamily="34" charset="-128"/>
              </a:rPr>
              <a:t> 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857250" y="1670050"/>
            <a:ext cx="7440613" cy="4735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9728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98844"/>
              </p:ext>
            </p:extLst>
          </p:nvPr>
        </p:nvGraphicFramePr>
        <p:xfrm>
          <a:off x="850900" y="1295400"/>
          <a:ext cx="7429500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9" name="Worksheet" r:id="rId4" imgW="8658225" imgH="5029200" progId="Excel.Sheet.8">
                  <p:embed/>
                </p:oleObj>
              </mc:Choice>
              <mc:Fallback>
                <p:oleObj name="Worksheet" r:id="rId4" imgW="8658225" imgH="50292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295400"/>
                        <a:ext cx="7429500" cy="431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1447800" y="3617912"/>
            <a:ext cx="1557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78" tIns="43539" rIns="87078" bIns="43539">
            <a:spAutoFit/>
          </a:bodyPr>
          <a:lstStyle>
            <a:lvl1pPr defTabSz="871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700" i="1">
                <a:latin typeface="Comic Sans MS" panose="030F0702030302020204" pitchFamily="66" charset="0"/>
                <a:cs typeface="Arial" panose="020B0604020202020204" pitchFamily="34" charset="0"/>
              </a:rPr>
              <a:t>Location DIF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6273800" y="3322637"/>
            <a:ext cx="12017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078" tIns="43539" rIns="87078" bIns="43539">
            <a:spAutoFit/>
          </a:bodyPr>
          <a:lstStyle>
            <a:lvl1pPr defTabSz="871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en-US" altLang="en-US" sz="170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en-US" sz="1700" i="1">
                <a:latin typeface="Comic Sans MS" panose="030F0702030302020204" pitchFamily="66" charset="0"/>
                <a:cs typeface="Arial" panose="020B0604020202020204" pitchFamily="34" charset="0"/>
              </a:rPr>
              <a:t>Slope DIF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8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219075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4000" smtClean="0">
                <a:latin typeface="Comic Sans MS" panose="030F0702030302020204" pitchFamily="66" charset="0"/>
              </a:rPr>
              <a:t>DIF (2-parameter model)</a:t>
            </a:r>
            <a:endParaRPr lang="en-US" altLang="en-US" sz="3600" b="1" smtClean="0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>
            <a:off x="2471738" y="2932112"/>
            <a:ext cx="677862" cy="4572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Text Box 8"/>
          <p:cNvSpPr txBox="1">
            <a:spLocks noChangeArrowheads="1"/>
          </p:cNvSpPr>
          <p:nvPr/>
        </p:nvSpPr>
        <p:spPr bwMode="auto">
          <a:xfrm>
            <a:off x="1592263" y="2532002"/>
            <a:ext cx="1082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Women</a:t>
            </a:r>
            <a:endParaRPr lang="en-US" altLang="en-US" sz="2000" dirty="0">
              <a:solidFill>
                <a:schemeClr val="accent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90" name="Text Box 9"/>
          <p:cNvSpPr txBox="1">
            <a:spLocks noChangeArrowheads="1"/>
          </p:cNvSpPr>
          <p:nvPr/>
        </p:nvSpPr>
        <p:spPr bwMode="auto">
          <a:xfrm>
            <a:off x="1905000" y="1654175"/>
            <a:ext cx="769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 dirty="0" smtClean="0">
                <a:solidFill>
                  <a:srgbClr val="6600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Men</a:t>
            </a:r>
            <a:endParaRPr lang="en-US" altLang="en-US" sz="2000" dirty="0">
              <a:solidFill>
                <a:srgbClr val="6600CC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91" name="Text Box 10"/>
          <p:cNvSpPr txBox="1">
            <a:spLocks noChangeArrowheads="1"/>
          </p:cNvSpPr>
          <p:nvPr/>
        </p:nvSpPr>
        <p:spPr bwMode="auto">
          <a:xfrm>
            <a:off x="6248400" y="4379912"/>
            <a:ext cx="55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rgbClr val="6600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>
            <a:off x="6518275" y="2687637"/>
            <a:ext cx="155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97293" name="Line 12"/>
          <p:cNvSpPr>
            <a:spLocks noChangeShapeType="1"/>
          </p:cNvSpPr>
          <p:nvPr/>
        </p:nvSpPr>
        <p:spPr bwMode="auto">
          <a:xfrm flipH="1" flipV="1">
            <a:off x="5453063" y="4456112"/>
            <a:ext cx="744537" cy="762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4" name="Line 13"/>
          <p:cNvSpPr>
            <a:spLocks noChangeShapeType="1"/>
          </p:cNvSpPr>
          <p:nvPr/>
        </p:nvSpPr>
        <p:spPr bwMode="auto">
          <a:xfrm flipH="1" flipV="1">
            <a:off x="6129338" y="2703512"/>
            <a:ext cx="339725" cy="1524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5" name="Line 14"/>
          <p:cNvSpPr>
            <a:spLocks noChangeShapeType="1"/>
          </p:cNvSpPr>
          <p:nvPr/>
        </p:nvSpPr>
        <p:spPr bwMode="auto">
          <a:xfrm>
            <a:off x="2674938" y="1865312"/>
            <a:ext cx="1762125" cy="3810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6" name="Rectangle 15"/>
          <p:cNvSpPr>
            <a:spLocks noChangeArrowheads="1"/>
          </p:cNvSpPr>
          <p:nvPr/>
        </p:nvSpPr>
        <p:spPr bwMode="auto">
          <a:xfrm>
            <a:off x="2057400" y="5715000"/>
            <a:ext cx="5418138" cy="4508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Higher Score = More Depressive Symptoms</a:t>
            </a:r>
            <a:endParaRPr lang="en-US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5218112"/>
            <a:ext cx="170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I cry when upset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5218112"/>
            <a:ext cx="2243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I get sad for no reason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343775" y="6165850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of Measures (</a:t>
            </a:r>
            <a:r>
              <a:rPr lang="en-US" dirty="0" err="1" smtClean="0"/>
              <a:t>Etchegaray</a:t>
            </a:r>
            <a:r>
              <a:rPr lang="en-US" dirty="0" smtClean="0"/>
              <a:t> &amp; Thomas, 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en-US" sz="3000" dirty="0" smtClean="0"/>
          </a:p>
          <a:p>
            <a:r>
              <a:rPr lang="en-US" sz="3000" dirty="0" smtClean="0"/>
              <a:t>R-squared for SAQ teamwork = 54%</a:t>
            </a:r>
          </a:p>
          <a:p>
            <a:pPr marL="0" indent="0">
              <a:buNone/>
            </a:pPr>
            <a:r>
              <a:rPr lang="en-US" sz="2800" dirty="0" smtClean="0"/>
              <a:t>0.83 + 0.34* </a:t>
            </a:r>
            <a:r>
              <a:rPr lang="en-US" sz="2800" dirty="0" err="1" smtClean="0"/>
              <a:t>HSOPSteamwork</a:t>
            </a:r>
            <a:r>
              <a:rPr lang="en-US" sz="2800" dirty="0" smtClean="0"/>
              <a:t> + 0.51* </a:t>
            </a:r>
            <a:r>
              <a:rPr lang="en-US" sz="2800" dirty="0" err="1" smtClean="0"/>
              <a:t>HSOPScommun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lvl="1" indent="0">
              <a:buNone/>
            </a:pPr>
            <a:endParaRPr lang="en-US" sz="2600" dirty="0" smtClean="0"/>
          </a:p>
          <a:p>
            <a:r>
              <a:rPr lang="en-US" sz="3000" dirty="0" smtClean="0"/>
              <a:t>R-squared for SAQ safety </a:t>
            </a:r>
            <a:r>
              <a:rPr lang="en-US" sz="3000" dirty="0"/>
              <a:t>= </a:t>
            </a:r>
            <a:r>
              <a:rPr lang="en-US" sz="3000" dirty="0" smtClean="0"/>
              <a:t>42%</a:t>
            </a:r>
          </a:p>
          <a:p>
            <a:pPr marL="0" indent="0">
              <a:buNone/>
            </a:pPr>
            <a:r>
              <a:rPr lang="en-US" sz="3000" dirty="0" smtClean="0"/>
              <a:t>1.63 </a:t>
            </a:r>
            <a:r>
              <a:rPr lang="en-US" sz="3000" dirty="0"/>
              <a:t>+ </a:t>
            </a:r>
            <a:r>
              <a:rPr lang="en-US" sz="3000" dirty="0" smtClean="0"/>
              <a:t>0.65* </a:t>
            </a:r>
            <a:r>
              <a:rPr lang="en-US" sz="3000" dirty="0" err="1" smtClean="0"/>
              <a:t>HSOPorganizational</a:t>
            </a:r>
            <a:r>
              <a:rPr lang="en-US" sz="3000" dirty="0" smtClean="0"/>
              <a:t> learning </a:t>
            </a:r>
          </a:p>
          <a:p>
            <a:pPr marL="0" indent="0">
              <a:buNone/>
            </a:pPr>
            <a:endParaRPr lang="en-US" sz="3000" dirty="0"/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2" y="-204125"/>
            <a:ext cx="8324850" cy="1347125"/>
          </a:xfrm>
        </p:spPr>
        <p:txBody>
          <a:bodyPr/>
          <a:lstStyle/>
          <a:p>
            <a:r>
              <a:rPr lang="en-US" dirty="0" smtClean="0"/>
              <a:t>Linking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622" y="914400"/>
            <a:ext cx="8990178" cy="4708525"/>
          </a:xfrm>
        </p:spPr>
        <p:txBody>
          <a:bodyPr/>
          <a:lstStyle/>
          <a:p>
            <a:r>
              <a:rPr lang="en-US" dirty="0" smtClean="0"/>
              <a:t>Assumes </a:t>
            </a:r>
          </a:p>
          <a:p>
            <a:pPr lvl="1"/>
            <a:r>
              <a:rPr lang="en-US" dirty="0" smtClean="0"/>
              <a:t>Instruments are measuring essentially the same thing (</a:t>
            </a:r>
            <a:r>
              <a:rPr lang="en-US" dirty="0" err="1" smtClean="0"/>
              <a:t>unidimensional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Correlations among SAQ and HSOPS </a:t>
            </a:r>
          </a:p>
          <a:p>
            <a:pPr lvl="1"/>
            <a:r>
              <a:rPr lang="en-US" dirty="0" err="1" smtClean="0"/>
              <a:t>Etchegaray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/>
              <a:t>Thomas (2012) Table 4</a:t>
            </a:r>
          </a:p>
          <a:p>
            <a:pPr lvl="1"/>
            <a:r>
              <a:rPr lang="en-US" dirty="0" smtClean="0"/>
              <a:t>Predominantly </a:t>
            </a:r>
            <a:r>
              <a:rPr lang="en-US" dirty="0" err="1" smtClean="0"/>
              <a:t>unidimensional</a:t>
            </a:r>
            <a:endParaRPr lang="en-US" dirty="0" smtClean="0"/>
          </a:p>
          <a:p>
            <a:pPr lvl="2"/>
            <a:r>
              <a:rPr lang="en-US" dirty="0" smtClean="0"/>
              <a:t>8.2, 1.28 and 0.96 are 1</a:t>
            </a:r>
            <a:r>
              <a:rPr lang="en-US" baseline="30000" dirty="0" smtClean="0"/>
              <a:t>st</a:t>
            </a:r>
            <a:r>
              <a:rPr lang="en-US" dirty="0" smtClean="0"/>
              <a:t> 3 principal components</a:t>
            </a:r>
          </a:p>
          <a:p>
            <a:pPr lvl="1"/>
            <a:r>
              <a:rPr lang="en-US" dirty="0" smtClean="0"/>
              <a:t>If two factors rotated 2</a:t>
            </a:r>
            <a:r>
              <a:rPr lang="en-US" baseline="30000" dirty="0" smtClean="0"/>
              <a:t>nd</a:t>
            </a:r>
            <a:r>
              <a:rPr lang="en-US" dirty="0" smtClean="0"/>
              <a:t> factor shows common variance among 5 HSOPS scales</a:t>
            </a:r>
          </a:p>
          <a:p>
            <a:pPr lvl="2"/>
            <a:r>
              <a:rPr lang="en-US" dirty="0" smtClean="0"/>
              <a:t>Teamwork within, non-punitive, number of events reported, expectations, and staffing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2" y="-204125"/>
            <a:ext cx="8324850" cy="1347125"/>
          </a:xfrm>
        </p:spPr>
        <p:txBody>
          <a:bodyPr/>
          <a:lstStyle/>
          <a:p>
            <a:r>
              <a:rPr lang="en-US" dirty="0" smtClean="0"/>
              <a:t>Linking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622" y="914400"/>
            <a:ext cx="8990178" cy="4708525"/>
          </a:xfrm>
        </p:spPr>
        <p:txBody>
          <a:bodyPr/>
          <a:lstStyle/>
          <a:p>
            <a:r>
              <a:rPr lang="en-US" dirty="0" smtClean="0"/>
              <a:t>Assumes </a:t>
            </a:r>
          </a:p>
          <a:p>
            <a:pPr lvl="1"/>
            <a:r>
              <a:rPr lang="en-US" dirty="0" smtClean="0"/>
              <a:t>Instruments are measuring essentially the same thing (</a:t>
            </a:r>
            <a:r>
              <a:rPr lang="en-US" dirty="0" err="1" smtClean="0"/>
              <a:t>unidimensional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Scores from the two instruments are highly correlated (&gt; 0.80); compare actual with estimated scores</a:t>
            </a:r>
          </a:p>
          <a:p>
            <a:pPr lvl="1"/>
            <a:r>
              <a:rPr lang="en-US" dirty="0" smtClean="0"/>
              <a:t>Subgroup invariance (standardized root mean square deviation)</a:t>
            </a:r>
          </a:p>
          <a:p>
            <a:r>
              <a:rPr lang="en-US" dirty="0" err="1" smtClean="0"/>
              <a:t>Equipercentile</a:t>
            </a:r>
            <a:r>
              <a:rPr lang="en-US" dirty="0" smtClean="0"/>
              <a:t> linking of scores</a:t>
            </a:r>
          </a:p>
          <a:p>
            <a:pPr lvl="1"/>
            <a:r>
              <a:rPr lang="en-US" dirty="0" smtClean="0"/>
              <a:t>Scores associated with equivalent % ranks</a:t>
            </a:r>
          </a:p>
          <a:p>
            <a:r>
              <a:rPr lang="en-US" dirty="0" smtClean="0"/>
              <a:t>IRT linking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763000" cy="1143000"/>
          </a:xfrm>
        </p:spPr>
        <p:txBody>
          <a:bodyPr/>
          <a:lstStyle/>
          <a:p>
            <a:r>
              <a:rPr lang="en-US" sz="4000" dirty="0"/>
              <a:t>AHRQ Hospital Survey </a:t>
            </a:r>
            <a:r>
              <a:rPr lang="en-US" sz="4000" dirty="0" smtClean="0"/>
              <a:t>on Patient Safety Culture (HSOPSC</a:t>
            </a:r>
            <a:r>
              <a:rPr lang="en-US" sz="4000" dirty="0"/>
              <a:t>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141863"/>
            <a:ext cx="8324850" cy="4906963"/>
          </a:xfrm>
        </p:spPr>
        <p:txBody>
          <a:bodyPr/>
          <a:lstStyle/>
          <a:p>
            <a:r>
              <a:rPr lang="en-US" sz="2800" dirty="0" smtClean="0"/>
              <a:t>42 items measuring 12 domains</a:t>
            </a:r>
          </a:p>
          <a:p>
            <a:pPr lvl="1"/>
            <a:r>
              <a:rPr lang="en-US" sz="2400" dirty="0" smtClean="0"/>
              <a:t>Supervisor/manager expectations (k = 4)</a:t>
            </a:r>
          </a:p>
          <a:p>
            <a:pPr lvl="1"/>
            <a:r>
              <a:rPr lang="en-US" sz="2400" dirty="0" smtClean="0"/>
              <a:t>Organizational learning/Cont. improve (k = 3)</a:t>
            </a:r>
          </a:p>
          <a:p>
            <a:pPr lvl="1"/>
            <a:r>
              <a:rPr lang="en-US" sz="2400" dirty="0" smtClean="0"/>
              <a:t>Teamwork within units (k = 4)</a:t>
            </a:r>
          </a:p>
          <a:p>
            <a:pPr lvl="1"/>
            <a:r>
              <a:rPr lang="en-US" sz="2400" dirty="0"/>
              <a:t>Teamwork </a:t>
            </a:r>
            <a:r>
              <a:rPr lang="en-US" sz="2400" dirty="0" smtClean="0"/>
              <a:t>across units (k = 4)</a:t>
            </a:r>
            <a:endParaRPr lang="en-US" sz="2400" dirty="0"/>
          </a:p>
          <a:p>
            <a:pPr lvl="1"/>
            <a:r>
              <a:rPr lang="en-US" sz="2400" dirty="0" smtClean="0"/>
              <a:t>Communication openness (k = 3)</a:t>
            </a:r>
          </a:p>
          <a:p>
            <a:pPr lvl="1"/>
            <a:r>
              <a:rPr lang="en-US" sz="2400" dirty="0" smtClean="0"/>
              <a:t>Feedback/comm. about error (k = 3)</a:t>
            </a:r>
          </a:p>
          <a:p>
            <a:pPr lvl="1"/>
            <a:r>
              <a:rPr lang="en-US" sz="2400" dirty="0" smtClean="0"/>
              <a:t>Non-punitive response to error (k = 3)</a:t>
            </a:r>
          </a:p>
          <a:p>
            <a:pPr lvl="1"/>
            <a:r>
              <a:rPr lang="en-US" sz="2400" dirty="0" smtClean="0"/>
              <a:t>Staffing (k = 4)</a:t>
            </a:r>
          </a:p>
          <a:p>
            <a:pPr lvl="1"/>
            <a:r>
              <a:rPr lang="en-US" sz="2400" dirty="0" smtClean="0"/>
              <a:t>Management support for safety (k = 3)</a:t>
            </a:r>
          </a:p>
          <a:p>
            <a:pPr lvl="1"/>
            <a:r>
              <a:rPr lang="en-US" sz="2400" dirty="0" smtClean="0"/>
              <a:t>Handoffs/transitions (k = 4)</a:t>
            </a:r>
          </a:p>
          <a:p>
            <a:pPr lvl="1"/>
            <a:r>
              <a:rPr lang="en-US" sz="2400" dirty="0" smtClean="0"/>
              <a:t>Frequency of events reports (k = 3)</a:t>
            </a:r>
          </a:p>
          <a:p>
            <a:pPr lvl="1"/>
            <a:r>
              <a:rPr lang="en-US" sz="2400" dirty="0" smtClean="0"/>
              <a:t>Overall perceptions of patient safety (k = 4)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" y="152400"/>
            <a:ext cx="9258300" cy="1143000"/>
          </a:xfrm>
        </p:spPr>
        <p:txBody>
          <a:bodyPr/>
          <a:lstStyle/>
          <a:p>
            <a:r>
              <a:rPr lang="en-US" altLang="en-US" sz="4000" b="1" dirty="0" smtClean="0"/>
              <a:t> </a:t>
            </a:r>
            <a:r>
              <a:rPr lang="en-US" altLang="en-US" sz="6000" b="1" dirty="0" smtClean="0">
                <a:latin typeface="Comic Sans MS" pitchFamily="66" charset="0"/>
              </a:rPr>
              <a:t> </a:t>
            </a:r>
            <a:endParaRPr lang="en-US" altLang="en-US" sz="4000" b="1" dirty="0" smtClean="0">
              <a:latin typeface="Comic Sans MS" pitchFamily="66" charset="0"/>
            </a:endParaRPr>
          </a:p>
        </p:txBody>
      </p:sp>
      <p:pic>
        <p:nvPicPr>
          <p:cNvPr id="113668" name="Picture 3" descr="hays-burning-tex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9221" y="1566027"/>
            <a:ext cx="496728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TextBox 1"/>
          <p:cNvSpPr txBox="1">
            <a:spLocks noChangeArrowheads="1"/>
          </p:cNvSpPr>
          <p:nvPr/>
        </p:nvSpPr>
        <p:spPr bwMode="auto">
          <a:xfrm>
            <a:off x="2057400" y="4038600"/>
            <a:ext cx="56864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sz="2000" dirty="0" smtClean="0">
              <a:hlinkClick r:id="rId4"/>
            </a:endParaRPr>
          </a:p>
          <a:p>
            <a:r>
              <a:rPr lang="en-US" altLang="en-US" sz="2000" dirty="0" smtClean="0">
                <a:hlinkClick r:id="rId4"/>
              </a:rPr>
              <a:t>drhays@ucla.edu</a:t>
            </a:r>
            <a:r>
              <a:rPr lang="en-US" altLang="en-US" sz="2000" dirty="0" smtClean="0"/>
              <a:t>  </a:t>
            </a:r>
            <a:r>
              <a:rPr lang="en-US" altLang="en-US" sz="2000" dirty="0"/>
              <a:t>(310-794-2294).  </a:t>
            </a:r>
            <a:endParaRPr lang="en-US" altLang="en-US" sz="2000" dirty="0" smtClean="0"/>
          </a:p>
          <a:p>
            <a:endParaRPr lang="en-US" altLang="en-US" sz="2000" dirty="0"/>
          </a:p>
          <a:p>
            <a:endParaRPr lang="en-US" altLang="en-US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1992519" y="423027"/>
              <a:ext cx="1078560" cy="177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80639" y="411147"/>
                <a:ext cx="11023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2520279" y="545787"/>
              <a:ext cx="100440" cy="609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08399" y="533907"/>
                <a:ext cx="1242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2920599" y="846027"/>
              <a:ext cx="360" cy="14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08719" y="834147"/>
                <a:ext cx="24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3187719" y="491427"/>
              <a:ext cx="280080" cy="669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175839" y="479547"/>
                <a:ext cx="30384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3507399" y="723267"/>
              <a:ext cx="1147680" cy="464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495519" y="711387"/>
                <a:ext cx="117144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/>
              <p14:cNvContentPartPr/>
              <p14:nvPr/>
            </p14:nvContentPartPr>
            <p14:xfrm>
              <a:off x="4885839" y="464067"/>
              <a:ext cx="47160" cy="7243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873959" y="452187"/>
                <a:ext cx="70920" cy="7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5007519" y="627867"/>
              <a:ext cx="219960" cy="5187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995639" y="615987"/>
                <a:ext cx="24372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/>
              <p14:cNvContentPartPr/>
              <p14:nvPr/>
            </p14:nvContentPartPr>
            <p14:xfrm>
              <a:off x="5677479" y="409347"/>
              <a:ext cx="1679040" cy="7880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5665599" y="397467"/>
                <a:ext cx="1702800" cy="81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122237"/>
            <a:ext cx="9096375" cy="1417638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096375" cy="48308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1600" dirty="0" err="1" smtClean="0"/>
              <a:t>DiCuccio</a:t>
            </a:r>
            <a:r>
              <a:rPr lang="en-US" sz="1600" dirty="0" smtClean="0"/>
              <a:t>, M. H. (2014).  The relationship between patient safety culture and patient outcomes: A systematic review.  J Patient </a:t>
            </a:r>
            <a:r>
              <a:rPr lang="en-US" sz="1600" dirty="0" err="1" smtClean="0"/>
              <a:t>Saf</a:t>
            </a:r>
            <a:r>
              <a:rPr lang="en-US" sz="1600" dirty="0" smtClean="0"/>
              <a:t>,  </a:t>
            </a:r>
            <a:r>
              <a:rPr lang="en-US" sz="1600" dirty="0" err="1" smtClean="0"/>
              <a:t>epub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err="1" smtClean="0"/>
              <a:t>Etchegary</a:t>
            </a:r>
            <a:r>
              <a:rPr lang="en-US" sz="1600" dirty="0" smtClean="0"/>
              <a:t>, J. M., &amp; Thomas, E. J.  (2012).  Comparing two safety culture surveys: Safety Attitudes Questionnaire and Hospital Survey on Patient Safety.  BMJ </a:t>
            </a:r>
            <a:r>
              <a:rPr lang="en-US" sz="1600" dirty="0" err="1" smtClean="0"/>
              <a:t>Qual</a:t>
            </a:r>
            <a:r>
              <a:rPr lang="en-US" sz="1600" dirty="0" smtClean="0"/>
              <a:t> Sat, 21, 490-498.</a:t>
            </a:r>
          </a:p>
          <a:p>
            <a:pPr marL="0" indent="0">
              <a:buNone/>
            </a:pPr>
            <a:r>
              <a:rPr lang="en-US" sz="1600" dirty="0" smtClean="0"/>
              <a:t> </a:t>
            </a:r>
            <a:r>
              <a:rPr lang="en-US" sz="1600" dirty="0" err="1" smtClean="0"/>
              <a:t>Morello</a:t>
            </a:r>
            <a:r>
              <a:rPr lang="en-US" sz="1600" dirty="0" smtClean="0"/>
              <a:t>, R. T. et al. (2013).  Strategies for improving patient safety culture in hospitals: A systematic review.  BMJ </a:t>
            </a:r>
            <a:r>
              <a:rPr lang="en-US" sz="1600" dirty="0" err="1" smtClean="0"/>
              <a:t>Qual</a:t>
            </a:r>
            <a:r>
              <a:rPr lang="en-US" sz="1600" dirty="0" smtClean="0"/>
              <a:t> </a:t>
            </a:r>
            <a:r>
              <a:rPr lang="en-US" sz="1600" dirty="0" err="1" smtClean="0"/>
              <a:t>Saf</a:t>
            </a:r>
            <a:r>
              <a:rPr lang="en-US" sz="1600" dirty="0" smtClean="0"/>
              <a:t>, 22, 11-18.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err="1" smtClean="0"/>
              <a:t>Sammer</a:t>
            </a:r>
            <a:r>
              <a:rPr lang="en-US" sz="1600" dirty="0" smtClean="0"/>
              <a:t>, C. E., Lykens, K., Singh, K. P., Mains, D. A., &amp; </a:t>
            </a:r>
            <a:r>
              <a:rPr lang="en-US" sz="1600" dirty="0" err="1" smtClean="0"/>
              <a:t>Lackan</a:t>
            </a:r>
            <a:r>
              <a:rPr lang="en-US" sz="1600" dirty="0" smtClean="0"/>
              <a:t>, N. A.  (2010).  What is patient safety culture?  A review of the literature.  Journal of Nursing Scholarship, 42, 156-165.</a:t>
            </a:r>
          </a:p>
          <a:p>
            <a:pPr marL="0" indent="0">
              <a:buNone/>
            </a:pPr>
            <a:r>
              <a:rPr lang="en-US" sz="1600" dirty="0" smtClean="0"/>
              <a:t> Sexton, J. B. et al. (2011).  Assessing and improving safety climate in a large cohort of intensive care units.  </a:t>
            </a:r>
            <a:r>
              <a:rPr lang="en-US" sz="1600" dirty="0" err="1" smtClean="0"/>
              <a:t>Crit</a:t>
            </a:r>
            <a:r>
              <a:rPr lang="en-US" sz="1600" dirty="0" smtClean="0"/>
              <a:t> Care Med, 39, 934-939.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Sexton, J. B. et al. (2006).  The Safety Attitudes Questionnaire: Psychometric properties, benchmarking data, and emerging research.  BMC Health Services Research, 6, 44.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Singer, S. et al. (2009).  Relationship of safety climate and safety performance in hospitals.  Health Services Research, 44, 399-421.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Singer, S. et al. (2007).  Workforce perceptions of hospital safety culture: Development and validation of the Patient Safety Climate in Healthcare Organizations Survey.  Health Services Research, 42, 1999-2021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err="1" smtClean="0"/>
              <a:t>Sorra</a:t>
            </a:r>
            <a:r>
              <a:rPr lang="en-US" sz="1600" dirty="0" smtClean="0"/>
              <a:t>, J. S., &amp; Dyer, N.  (2010).  Multilevel psychometric properties of the AHRQ hospital survey on patient safety culture.  BMC Health Services Research, 10, 199.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Safety Attitudes Questionnaire (SAQ)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items measuring 6 domains</a:t>
            </a:r>
          </a:p>
          <a:p>
            <a:pPr lvl="1"/>
            <a:r>
              <a:rPr lang="en-US" dirty="0" smtClean="0"/>
              <a:t>Safety climate (k = 7)</a:t>
            </a:r>
          </a:p>
          <a:p>
            <a:pPr lvl="1"/>
            <a:r>
              <a:rPr lang="en-US" dirty="0" smtClean="0"/>
              <a:t>Teamwork climate (k = 6)</a:t>
            </a:r>
          </a:p>
          <a:p>
            <a:pPr lvl="1"/>
            <a:r>
              <a:rPr lang="en-US" dirty="0" smtClean="0"/>
              <a:t>Perceptions of management (k = 4)</a:t>
            </a:r>
          </a:p>
          <a:p>
            <a:pPr lvl="1"/>
            <a:r>
              <a:rPr lang="en-US" dirty="0" smtClean="0"/>
              <a:t>Job satisfaction (k = 5)</a:t>
            </a:r>
          </a:p>
          <a:p>
            <a:pPr lvl="1"/>
            <a:r>
              <a:rPr lang="en-US" dirty="0" smtClean="0"/>
              <a:t>Working conditions (k = 4)</a:t>
            </a:r>
          </a:p>
          <a:p>
            <a:pPr lvl="1"/>
            <a:r>
              <a:rPr lang="en-US" dirty="0" smtClean="0"/>
              <a:t>Stress recognition (k = 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Patient Safety Climate in Healthcare Organizations (PSCHO) Survey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37 items measuring 7 domains</a:t>
            </a:r>
          </a:p>
          <a:p>
            <a:pPr lvl="1"/>
            <a:r>
              <a:rPr lang="en-US" dirty="0" smtClean="0"/>
              <a:t>Senior managers’ engagement (k = 7)</a:t>
            </a:r>
          </a:p>
          <a:p>
            <a:pPr lvl="1"/>
            <a:r>
              <a:rPr lang="en-US" dirty="0" smtClean="0"/>
              <a:t>Organizational resources (k = 3)</a:t>
            </a:r>
          </a:p>
          <a:p>
            <a:pPr lvl="1"/>
            <a:r>
              <a:rPr lang="en-US" dirty="0" smtClean="0"/>
              <a:t>Overall emphasis on patient safety (k = 3)</a:t>
            </a:r>
          </a:p>
          <a:p>
            <a:pPr lvl="1"/>
            <a:r>
              <a:rPr lang="en-US" dirty="0" smtClean="0"/>
              <a:t>Unit safety norms (k = 7)</a:t>
            </a:r>
          </a:p>
          <a:p>
            <a:pPr lvl="1"/>
            <a:r>
              <a:rPr lang="en-US" dirty="0" smtClean="0"/>
              <a:t>Unit support/recognition for safety effort (k = 4)</a:t>
            </a:r>
          </a:p>
          <a:p>
            <a:pPr lvl="1"/>
            <a:r>
              <a:rPr lang="en-US" dirty="0" smtClean="0"/>
              <a:t>Fear of blame (k = 2)</a:t>
            </a:r>
          </a:p>
          <a:p>
            <a:pPr lvl="1"/>
            <a:r>
              <a:rPr lang="en-US" dirty="0" smtClean="0"/>
              <a:t>Fear of shame (k = 5)</a:t>
            </a:r>
          </a:p>
          <a:p>
            <a:pPr lvl="1"/>
            <a:r>
              <a:rPr lang="en-US" dirty="0" smtClean="0"/>
              <a:t>Provision of safe care (k = 3)</a:t>
            </a:r>
          </a:p>
          <a:p>
            <a:pPr lvl="1"/>
            <a:r>
              <a:rPr lang="en-US" dirty="0" smtClean="0"/>
              <a:t>Learning (k =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Observations (HSOPSC)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859713"/>
              </p:ext>
            </p:extLst>
          </p:nvPr>
        </p:nvGraphicFramePr>
        <p:xfrm>
          <a:off x="380005" y="2667000"/>
          <a:ext cx="8593540" cy="403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0" name="Document" r:id="rId3" imgW="7031745" imgH="2693306" progId="Word.Document.8">
                  <p:embed/>
                </p:oleObj>
              </mc:Choice>
              <mc:Fallback>
                <p:oleObj name="Document" r:id="rId3" imgW="7031745" imgH="269330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005" y="2667000"/>
                        <a:ext cx="8593540" cy="4039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</a:t>
            </a:r>
            <a:r>
              <a:rPr lang="en-US" smtClean="0"/>
              <a:t>Observations (SAQ)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/>
          <a:lstStyle/>
          <a:p>
            <a:r>
              <a:rPr lang="en-US" dirty="0" smtClean="0"/>
              <a:t>Qualitative Observations (PSCHO)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163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299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Comic Sans MS" panose="030F0702030302020204" pitchFamily="66" charset="0"/>
              </a:rPr>
              <a:t>Reliability</a:t>
            </a:r>
            <a:r>
              <a:rPr lang="en-US" altLang="en-US" sz="4000" smtClean="0"/>
              <a:t>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28300"/>
            <a:ext cx="9144000" cy="488762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Degree to which the same score is obtained when the </a:t>
            </a:r>
            <a:r>
              <a:rPr lang="en-US" i="1" dirty="0" smtClean="0"/>
              <a:t>target</a:t>
            </a:r>
            <a:r>
              <a:rPr lang="en-US" dirty="0" smtClean="0"/>
              <a:t> or thing being measured (person, plant or whatever) hasn’t changed.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dirty="0" smtClean="0"/>
              <a:t>Internal </a:t>
            </a:r>
            <a:r>
              <a:rPr lang="en-US" altLang="en-US" dirty="0"/>
              <a:t>consistency (items)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dirty="0"/>
              <a:t>Need 2 or more items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dirty="0" smtClean="0"/>
              <a:t>Test-retest </a:t>
            </a:r>
            <a:r>
              <a:rPr lang="en-US" altLang="en-US" dirty="0"/>
              <a:t>(administrations)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dirty="0"/>
              <a:t>Need 2 or more time </a:t>
            </a:r>
            <a:r>
              <a:rPr lang="en-US" altLang="en-US" dirty="0" smtClean="0"/>
              <a:t>points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dirty="0"/>
              <a:t>Inter-rater (rater)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dirty="0"/>
              <a:t>Need 2 or more raters of the thing being measured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en-US" altLang="en-US" dirty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457200" lvl="1" indent="0"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5743</TotalTime>
  <Words>1424</Words>
  <Application>Microsoft Office PowerPoint</Application>
  <PresentationFormat>On-screen Show (4:3)</PresentationFormat>
  <Paragraphs>243</Paragraphs>
  <Slides>31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MS PGothic</vt:lpstr>
      <vt:lpstr>MS PGothic</vt:lpstr>
      <vt:lpstr>Arial</vt:lpstr>
      <vt:lpstr>Calibri</vt:lpstr>
      <vt:lpstr>Comic Sans MS</vt:lpstr>
      <vt:lpstr>Symbol</vt:lpstr>
      <vt:lpstr>Times New Roman</vt:lpstr>
      <vt:lpstr>Wingdings</vt:lpstr>
      <vt:lpstr>Custom Design</vt:lpstr>
      <vt:lpstr>Document</vt:lpstr>
      <vt:lpstr>Equation</vt:lpstr>
      <vt:lpstr>Worksheet</vt:lpstr>
      <vt:lpstr>Methods for Assessing Safety Culture:  A View from the Outside </vt:lpstr>
      <vt:lpstr>Patient Safety Culture Measures</vt:lpstr>
      <vt:lpstr>AHRQ Hospital Survey on Patient Safety Culture (HSOPSC) </vt:lpstr>
      <vt:lpstr>Safety Attitudes Questionnaire (SAQ) </vt:lpstr>
      <vt:lpstr>Patient Safety Climate in Healthcare Organizations (PSCHO) Survey </vt:lpstr>
      <vt:lpstr>Qualitative Observations (HSOPSC)</vt:lpstr>
      <vt:lpstr>Qualitative Observations (SAQ)</vt:lpstr>
      <vt:lpstr>Qualitative Observations (PSCHO)</vt:lpstr>
      <vt:lpstr>Reliability </vt:lpstr>
      <vt:lpstr>PowerPoint Presentation</vt:lpstr>
      <vt:lpstr>PowerPoint Presentation</vt:lpstr>
      <vt:lpstr>PowerPoint Presentation</vt:lpstr>
      <vt:lpstr>rwg (i)</vt:lpstr>
      <vt:lpstr>PowerPoint Presentation</vt:lpstr>
      <vt:lpstr>PowerPoint Presentation</vt:lpstr>
      <vt:lpstr>PowerPoint Presentation</vt:lpstr>
      <vt:lpstr>Validity Does scale represent what it is  supposed to be measuring? </vt:lpstr>
      <vt:lpstr>New Directions</vt:lpstr>
      <vt:lpstr>T-score Metric</vt:lpstr>
      <vt:lpstr>PowerPoint Presentation</vt:lpstr>
      <vt:lpstr>PowerPoint Presentation</vt:lpstr>
      <vt:lpstr>Item Responses and Trait Levels</vt:lpstr>
      <vt:lpstr>Computer Adaptive Testing (CAT)</vt:lpstr>
      <vt:lpstr>PROMIS Physical Functioning  vs. “Legacy” Measures</vt:lpstr>
      <vt:lpstr>Differential Item Functioning (DIF)</vt:lpstr>
      <vt:lpstr>DIF (2-parameter model)</vt:lpstr>
      <vt:lpstr>Linking of Measures (Etchegaray &amp; Thomas, 2012)</vt:lpstr>
      <vt:lpstr>Linking</vt:lpstr>
      <vt:lpstr>Linking</vt:lpstr>
      <vt:lpstr>  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Ron Hays</cp:lastModifiedBy>
  <cp:revision>487</cp:revision>
  <cp:lastPrinted>2014-10-01T15:09:29Z</cp:lastPrinted>
  <dcterms:created xsi:type="dcterms:W3CDTF">2001-01-03T19:26:53Z</dcterms:created>
  <dcterms:modified xsi:type="dcterms:W3CDTF">2014-10-02T15:15:40Z</dcterms:modified>
</cp:coreProperties>
</file>